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6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13716000" cx="24384000"/>
  <p:notesSz cx="7023100" cy="9309100"/>
  <p:embeddedFontLst>
    <p:embeddedFont>
      <p:font typeface="Helvetica Neue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5" name="STACEY BEAULIEU"/>
  <p:cmAuthor clrIdx="1" id="1" initials="" lastIdx="3" name="SHERI WHIT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HelveticaNeue-regular.fntdata"/><Relationship Id="rId25" Type="http://schemas.openxmlformats.org/officeDocument/2006/relationships/slide" Target="slides/slide20.xml"/><Relationship Id="rId28" Type="http://schemas.openxmlformats.org/officeDocument/2006/relationships/font" Target="fonts/HelveticaNeue-italic.fntdata"/><Relationship Id="rId27" Type="http://schemas.openxmlformats.org/officeDocument/2006/relationships/font" Target="fonts/HelveticaNeue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HelveticaNeue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2-08T23:56:00.688">
    <p:pos x="767" y="1105"/>
    <p:text>Perhaps start this with "What is QARTOD", then "Motivation for use by OOI"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2-02-08T23:55:18.975">
    <p:pos x="682" y="959"/>
    <p:text>Perhaps "How well does OOI's QARTOD approach perform for quality control of tine-series ocean data?"</p:text>
  </p:cm>
  <p:cm authorId="0" idx="3" dt="2022-02-08T23:57:35.941">
    <p:pos x="682" y="1059"/>
    <p:text>Perhaps reduce to "how well OOI's Gross Range and Climatology tests perform"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" dt="2022-02-08T21:47:29.826">
    <p:pos x="8088" y="8038"/>
    <p:text>I changed this from 250 to 500 m (per the plot title)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2-02-09T00:04:11.902">
    <p:pos x="7193" y="2691"/>
    <p:text>I am wondering about the figure legend. I consider the pink color to represent the "good" data plus or minus 5 std dev. The white beyond would be the "suspect" data. In this case I don't think I see any blue data points in the white and would expect all data to pass gross range.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2" dt="2022-02-08T21:52:23.909">
    <p:pos x="698" y="7468"/>
    <p:text>Moorings don't match in titles and captions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3" dt="2022-02-08T21:53:57.348">
    <p:pos x="568" y="7695"/>
    <p:text>Mooring doesn't match in title and caption</p:text>
  </p:cm>
  <p:cm authorId="0" idx="5" dt="2022-02-09T00:09:29.212">
    <p:pos x="1399" y="551"/>
    <p:text>This is an interesting way of looking at the Climatology test. In general I think of a Climatology test like a gross range test tuned to frequencies in the time series, for example, if one expects greater range in a particular season. This example is good because it shows how data flagged as "suspect" may actually be a very interesting feature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70750" y="698175"/>
            <a:ext cx="4682300" cy="3490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02300" y="4421800"/>
            <a:ext cx="5618475" cy="4189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oceanobservatories.org/knowledgebase/how-to-decipher-a-reference-designator/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/>
          <p:nvPr>
            <p:ph idx="1" type="body"/>
          </p:nvPr>
        </p:nvSpPr>
        <p:spPr>
          <a:xfrm>
            <a:off x="702300" y="4421800"/>
            <a:ext cx="5618475" cy="41890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:notes"/>
          <p:cNvSpPr/>
          <p:nvPr>
            <p:ph idx="2" type="sldImg"/>
          </p:nvPr>
        </p:nvSpPr>
        <p:spPr>
          <a:xfrm>
            <a:off x="1170750" y="698175"/>
            <a:ext cx="4682300" cy="3490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fc4e064ec_0_112:notes"/>
          <p:cNvSpPr/>
          <p:nvPr>
            <p:ph idx="2" type="sldImg"/>
          </p:nvPr>
        </p:nvSpPr>
        <p:spPr>
          <a:xfrm>
            <a:off x="1170750" y="698175"/>
            <a:ext cx="46824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fc4e064ec_0_112:notes"/>
          <p:cNvSpPr txBox="1"/>
          <p:nvPr>
            <p:ph idx="1" type="body"/>
          </p:nvPr>
        </p:nvSpPr>
        <p:spPr>
          <a:xfrm>
            <a:off x="702300" y="4421800"/>
            <a:ext cx="5618400" cy="41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0fc4e064ec_0_98:notes"/>
          <p:cNvSpPr/>
          <p:nvPr>
            <p:ph idx="2" type="sldImg"/>
          </p:nvPr>
        </p:nvSpPr>
        <p:spPr>
          <a:xfrm>
            <a:off x="1170750" y="698175"/>
            <a:ext cx="46824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0fc4e064ec_0_98:notes"/>
          <p:cNvSpPr txBox="1"/>
          <p:nvPr>
            <p:ph idx="1" type="body"/>
          </p:nvPr>
        </p:nvSpPr>
        <p:spPr>
          <a:xfrm>
            <a:off x="702300" y="4421800"/>
            <a:ext cx="5618400" cy="41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 see the freshening throughout the water column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fc4e064ec_0_105:notes"/>
          <p:cNvSpPr/>
          <p:nvPr>
            <p:ph idx="2" type="sldImg"/>
          </p:nvPr>
        </p:nvSpPr>
        <p:spPr>
          <a:xfrm>
            <a:off x="1170750" y="698175"/>
            <a:ext cx="46824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0fc4e064ec_0_105:notes"/>
          <p:cNvSpPr txBox="1"/>
          <p:nvPr>
            <p:ph idx="1" type="body"/>
          </p:nvPr>
        </p:nvSpPr>
        <p:spPr>
          <a:xfrm>
            <a:off x="702300" y="4421800"/>
            <a:ext cx="5618400" cy="41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 also see it across the array on both the surface mooring instruments as well as those on the fln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fc4e064ec_0_77:notes"/>
          <p:cNvSpPr/>
          <p:nvPr>
            <p:ph idx="2" type="sldImg"/>
          </p:nvPr>
        </p:nvSpPr>
        <p:spPr>
          <a:xfrm>
            <a:off x="1170750" y="698175"/>
            <a:ext cx="46824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fc4e064ec_0_77:notes"/>
          <p:cNvSpPr txBox="1"/>
          <p:nvPr>
            <p:ph idx="1" type="body"/>
          </p:nvPr>
        </p:nvSpPr>
        <p:spPr>
          <a:xfrm>
            <a:off x="702300" y="4421800"/>
            <a:ext cx="5618400" cy="41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46be32dfc_0_30:notes"/>
          <p:cNvSpPr/>
          <p:nvPr>
            <p:ph idx="2" type="sldImg"/>
          </p:nvPr>
        </p:nvSpPr>
        <p:spPr>
          <a:xfrm>
            <a:off x="1170750" y="698175"/>
            <a:ext cx="46824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46be32dfc_0_30:notes"/>
          <p:cNvSpPr txBox="1"/>
          <p:nvPr>
            <p:ph idx="1" type="body"/>
          </p:nvPr>
        </p:nvSpPr>
        <p:spPr>
          <a:xfrm>
            <a:off x="702300" y="4421800"/>
            <a:ext cx="5618400" cy="41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Flanking Mooring A has the largest signal at 350 m. Its huge - perfect candidate to see how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fc4e064ec_0_46:notes"/>
          <p:cNvSpPr/>
          <p:nvPr>
            <p:ph idx="2" type="sldImg"/>
          </p:nvPr>
        </p:nvSpPr>
        <p:spPr>
          <a:xfrm>
            <a:off x="1170750" y="698175"/>
            <a:ext cx="46824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0fc4e064ec_0_46:notes"/>
          <p:cNvSpPr txBox="1"/>
          <p:nvPr>
            <p:ph idx="1" type="body"/>
          </p:nvPr>
        </p:nvSpPr>
        <p:spPr>
          <a:xfrm>
            <a:off x="702300" y="4421800"/>
            <a:ext cx="5618400" cy="41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Flanking Mooring A has the largest signal at 350 m. Its huge - perfect candidate to see how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fc4e064ec_0_54:notes"/>
          <p:cNvSpPr/>
          <p:nvPr>
            <p:ph idx="2" type="sldImg"/>
          </p:nvPr>
        </p:nvSpPr>
        <p:spPr>
          <a:xfrm>
            <a:off x="1170750" y="698175"/>
            <a:ext cx="46824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0fc4e064ec_0_54:notes"/>
          <p:cNvSpPr txBox="1"/>
          <p:nvPr>
            <p:ph idx="1" type="body"/>
          </p:nvPr>
        </p:nvSpPr>
        <p:spPr>
          <a:xfrm>
            <a:off x="702300" y="4421800"/>
            <a:ext cx="5618400" cy="41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Flanking Mooring A has the largest signal at 350 m. Its huge - perfect candidate to see how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0fc4e064ec_0_85:notes"/>
          <p:cNvSpPr/>
          <p:nvPr>
            <p:ph idx="2" type="sldImg"/>
          </p:nvPr>
        </p:nvSpPr>
        <p:spPr>
          <a:xfrm>
            <a:off x="1170750" y="698175"/>
            <a:ext cx="46824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0fc4e064ec_0_85:notes"/>
          <p:cNvSpPr txBox="1"/>
          <p:nvPr>
            <p:ph idx="1" type="body"/>
          </p:nvPr>
        </p:nvSpPr>
        <p:spPr>
          <a:xfrm>
            <a:off x="702300" y="4421800"/>
            <a:ext cx="5618400" cy="41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Flanking Mooring A has the largest signal at 350 m. Its huge - perfect candidate to see how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0fc4e064ec_0_125:notes"/>
          <p:cNvSpPr/>
          <p:nvPr>
            <p:ph idx="2" type="sldImg"/>
          </p:nvPr>
        </p:nvSpPr>
        <p:spPr>
          <a:xfrm>
            <a:off x="1170750" y="698175"/>
            <a:ext cx="46824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0fc4e064ec_0_125:notes"/>
          <p:cNvSpPr txBox="1"/>
          <p:nvPr>
            <p:ph idx="1" type="body"/>
          </p:nvPr>
        </p:nvSpPr>
        <p:spPr>
          <a:xfrm>
            <a:off x="702300" y="4421800"/>
            <a:ext cx="5618400" cy="41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Flanking Mooring A has the largest signal at 350 m. Its huge - perfect candidate to see how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0fc4e064ec_0_139:notes"/>
          <p:cNvSpPr/>
          <p:nvPr>
            <p:ph idx="2" type="sldImg"/>
          </p:nvPr>
        </p:nvSpPr>
        <p:spPr>
          <a:xfrm>
            <a:off x="1170750" y="698175"/>
            <a:ext cx="46824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0fc4e064ec_0_139:notes"/>
          <p:cNvSpPr txBox="1"/>
          <p:nvPr>
            <p:ph idx="1" type="body"/>
          </p:nvPr>
        </p:nvSpPr>
        <p:spPr>
          <a:xfrm>
            <a:off x="702300" y="4421800"/>
            <a:ext cx="5618400" cy="41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46be32dfc_0_25:notes"/>
          <p:cNvSpPr/>
          <p:nvPr>
            <p:ph idx="2" type="sldImg"/>
          </p:nvPr>
        </p:nvSpPr>
        <p:spPr>
          <a:xfrm>
            <a:off x="1170750" y="698175"/>
            <a:ext cx="46824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46be32dfc_0_25:notes"/>
          <p:cNvSpPr txBox="1"/>
          <p:nvPr>
            <p:ph idx="1" type="body"/>
          </p:nvPr>
        </p:nvSpPr>
        <p:spPr>
          <a:xfrm>
            <a:off x="702300" y="4421800"/>
            <a:ext cx="5618400" cy="41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:notes"/>
          <p:cNvSpPr txBox="1"/>
          <p:nvPr>
            <p:ph idx="1" type="body"/>
          </p:nvPr>
        </p:nvSpPr>
        <p:spPr>
          <a:xfrm>
            <a:off x="702300" y="4421800"/>
            <a:ext cx="5618475" cy="41890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7:notes"/>
          <p:cNvSpPr/>
          <p:nvPr>
            <p:ph idx="2" type="sldImg"/>
          </p:nvPr>
        </p:nvSpPr>
        <p:spPr>
          <a:xfrm>
            <a:off x="1170750" y="698175"/>
            <a:ext cx="4682300" cy="3490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fc4e064ec_0_34:notes"/>
          <p:cNvSpPr/>
          <p:nvPr>
            <p:ph idx="2" type="sldImg"/>
          </p:nvPr>
        </p:nvSpPr>
        <p:spPr>
          <a:xfrm>
            <a:off x="1170750" y="698175"/>
            <a:ext cx="46824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fc4e064ec_0_34:notes"/>
          <p:cNvSpPr txBox="1"/>
          <p:nvPr>
            <p:ph idx="1" type="body"/>
          </p:nvPr>
        </p:nvSpPr>
        <p:spPr>
          <a:xfrm>
            <a:off x="702300" y="4421800"/>
            <a:ext cx="5618400" cy="41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1c4e144fd_0_12:notes"/>
          <p:cNvSpPr/>
          <p:nvPr>
            <p:ph idx="2" type="sldImg"/>
          </p:nvPr>
        </p:nvSpPr>
        <p:spPr>
          <a:xfrm>
            <a:off x="1170750" y="698175"/>
            <a:ext cx="46824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11c4e144fd_0_12:notes"/>
          <p:cNvSpPr txBox="1"/>
          <p:nvPr>
            <p:ph idx="1" type="body"/>
          </p:nvPr>
        </p:nvSpPr>
        <p:spPr>
          <a:xfrm>
            <a:off x="702300" y="4421800"/>
            <a:ext cx="5618400" cy="41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https://oceanobservatories.org/knowledgebase/how-to-decipher-a-reference-designator/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702300" y="4421800"/>
            <a:ext cx="5618475" cy="41890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Talk about how WHOI is responsible for Irminger, Pioneer, Papa, </a:t>
            </a:r>
            <a:r>
              <a:rPr lang="en-US"/>
              <a:t>Argentine (descoped), and Southern (descoped)</a:t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70750" y="698175"/>
            <a:ext cx="4682300" cy="3490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46be32dfc_0_35:notes"/>
          <p:cNvSpPr/>
          <p:nvPr>
            <p:ph idx="2" type="sldImg"/>
          </p:nvPr>
        </p:nvSpPr>
        <p:spPr>
          <a:xfrm>
            <a:off x="1170750" y="698175"/>
            <a:ext cx="46824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46be32dfc_0_35:notes"/>
          <p:cNvSpPr txBox="1"/>
          <p:nvPr>
            <p:ph idx="1" type="body"/>
          </p:nvPr>
        </p:nvSpPr>
        <p:spPr>
          <a:xfrm>
            <a:off x="702300" y="4421800"/>
            <a:ext cx="5618400" cy="41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46be32dfc_0_20:notes"/>
          <p:cNvSpPr/>
          <p:nvPr>
            <p:ph idx="2" type="sldImg"/>
          </p:nvPr>
        </p:nvSpPr>
        <p:spPr>
          <a:xfrm>
            <a:off x="1170750" y="698175"/>
            <a:ext cx="46824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c46be32dfc_0_20:notes"/>
          <p:cNvSpPr txBox="1"/>
          <p:nvPr>
            <p:ph idx="1" type="body"/>
          </p:nvPr>
        </p:nvSpPr>
        <p:spPr>
          <a:xfrm>
            <a:off x="702300" y="4421800"/>
            <a:ext cx="5618400" cy="41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dd15ac49f_0_0:notes"/>
          <p:cNvSpPr/>
          <p:nvPr>
            <p:ph idx="2" type="sldImg"/>
          </p:nvPr>
        </p:nvSpPr>
        <p:spPr>
          <a:xfrm>
            <a:off x="1170750" y="698175"/>
            <a:ext cx="46824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dd15ac49f_0_0:notes"/>
          <p:cNvSpPr txBox="1"/>
          <p:nvPr>
            <p:ph idx="1" type="body"/>
          </p:nvPr>
        </p:nvSpPr>
        <p:spPr>
          <a:xfrm>
            <a:off x="702300" y="4421800"/>
            <a:ext cx="5618400" cy="41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fc4e064ec_0_26:notes"/>
          <p:cNvSpPr/>
          <p:nvPr>
            <p:ph idx="2" type="sldImg"/>
          </p:nvPr>
        </p:nvSpPr>
        <p:spPr>
          <a:xfrm>
            <a:off x="1170750" y="698175"/>
            <a:ext cx="4682400" cy="349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fc4e064ec_0_26:notes"/>
          <p:cNvSpPr txBox="1"/>
          <p:nvPr>
            <p:ph idx="1" type="body"/>
          </p:nvPr>
        </p:nvSpPr>
        <p:spPr>
          <a:xfrm>
            <a:off x="702300" y="4421800"/>
            <a:ext cx="5618400" cy="41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1218960" y="3209400"/>
            <a:ext cx="21944880" cy="3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idx="2"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2"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3"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4"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1218960" y="3209400"/>
            <a:ext cx="7066080" cy="3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2" type="body"/>
          </p:nvPr>
        </p:nvSpPr>
        <p:spPr>
          <a:xfrm>
            <a:off x="8638560" y="3209400"/>
            <a:ext cx="7066080" cy="3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3" type="body"/>
          </p:nvPr>
        </p:nvSpPr>
        <p:spPr>
          <a:xfrm>
            <a:off x="16058520" y="3209400"/>
            <a:ext cx="7066080" cy="3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4" type="body"/>
          </p:nvPr>
        </p:nvSpPr>
        <p:spPr>
          <a:xfrm>
            <a:off x="1218960" y="7364520"/>
            <a:ext cx="7066080" cy="3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5" type="body"/>
          </p:nvPr>
        </p:nvSpPr>
        <p:spPr>
          <a:xfrm>
            <a:off x="8638560" y="7364520"/>
            <a:ext cx="7066080" cy="3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6" type="body"/>
          </p:nvPr>
        </p:nvSpPr>
        <p:spPr>
          <a:xfrm>
            <a:off x="16058520" y="7364520"/>
            <a:ext cx="7066080" cy="3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idx="1" type="subTitle"/>
          </p:nvPr>
        </p:nvSpPr>
        <p:spPr>
          <a:xfrm>
            <a:off x="1218960" y="547200"/>
            <a:ext cx="21944880" cy="10616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"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"/>
          <p:cNvSpPr txBox="1"/>
          <p:nvPr>
            <p:ph idx="2" type="body"/>
          </p:nvPr>
        </p:nvSpPr>
        <p:spPr>
          <a:xfrm>
            <a:off x="12463560" y="3209400"/>
            <a:ext cx="10708920" cy="7954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"/>
          <p:cNvSpPr txBox="1"/>
          <p:nvPr>
            <p:ph idx="3" type="body"/>
          </p:nvPr>
        </p:nvSpPr>
        <p:spPr>
          <a:xfrm>
            <a:off x="1218960" y="7364520"/>
            <a:ext cx="10708920" cy="3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/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1" type="body"/>
          </p:nvPr>
        </p:nvSpPr>
        <p:spPr>
          <a:xfrm>
            <a:off x="1218960" y="3209400"/>
            <a:ext cx="10708920" cy="7954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2"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3" type="body"/>
          </p:nvPr>
        </p:nvSpPr>
        <p:spPr>
          <a:xfrm>
            <a:off x="12463560" y="7364520"/>
            <a:ext cx="10708920" cy="3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1218960" y="3209400"/>
            <a:ext cx="10708920" cy="3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2" type="body"/>
          </p:nvPr>
        </p:nvSpPr>
        <p:spPr>
          <a:xfrm>
            <a:off x="12463560" y="3209400"/>
            <a:ext cx="10708920" cy="3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3" type="body"/>
          </p:nvPr>
        </p:nvSpPr>
        <p:spPr>
          <a:xfrm>
            <a:off x="1218960" y="7364520"/>
            <a:ext cx="21944880" cy="37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7.xml"/><Relationship Id="rId10" Type="http://schemas.openxmlformats.org/officeDocument/2006/relationships/slideLayout" Target="../slideLayouts/slideLayout6.xml"/><Relationship Id="rId13" Type="http://schemas.openxmlformats.org/officeDocument/2006/relationships/slideLayout" Target="../slideLayouts/slideLayout9.xml"/><Relationship Id="rId12" Type="http://schemas.openxmlformats.org/officeDocument/2006/relationships/slideLayout" Target="../slideLayouts/slideLayout8.xml"/><Relationship Id="rId1" Type="http://schemas.openxmlformats.org/officeDocument/2006/relationships/image" Target="../media/image28.png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9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0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E9F5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-4320" y="11518920"/>
            <a:ext cx="24370920" cy="2196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629680" y="554400"/>
            <a:ext cx="353160" cy="374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78000" y="12648600"/>
            <a:ext cx="893160" cy="89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4520" y="12841200"/>
            <a:ext cx="3390480" cy="60912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5"/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2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3.xml"/><Relationship Id="rId4" Type="http://schemas.openxmlformats.org/officeDocument/2006/relationships/image" Target="../media/image21.png"/><Relationship Id="rId5" Type="http://schemas.openxmlformats.org/officeDocument/2006/relationships/image" Target="../media/image29.png"/><Relationship Id="rId6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4.xml"/><Relationship Id="rId4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17.png"/><Relationship Id="rId5" Type="http://schemas.openxmlformats.org/officeDocument/2006/relationships/image" Target="../media/image33.png"/><Relationship Id="rId6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37.png"/><Relationship Id="rId6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5.xml"/><Relationship Id="rId4" Type="http://schemas.openxmlformats.org/officeDocument/2006/relationships/image" Target="../media/image17.png"/><Relationship Id="rId5" Type="http://schemas.openxmlformats.org/officeDocument/2006/relationships/image" Target="../media/image38.png"/><Relationship Id="rId6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6.xml"/><Relationship Id="rId4" Type="http://schemas.openxmlformats.org/officeDocument/2006/relationships/image" Target="../media/image17.png"/><Relationship Id="rId5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ataexplorer.oceanobservatories.org/" TargetMode="External"/><Relationship Id="rId4" Type="http://schemas.openxmlformats.org/officeDocument/2006/relationships/hyperlink" Target="https://ioos.noaa.gov/project/qartod/" TargetMode="External"/><Relationship Id="rId5" Type="http://schemas.openxmlformats.org/officeDocument/2006/relationships/hyperlink" Target="https://github.com/ioos/ioos_qc" TargetMode="External"/><Relationship Id="rId6" Type="http://schemas.openxmlformats.org/officeDocument/2006/relationships/hyperlink" Target="https://discourse.oceanobservatories.org/" TargetMode="External"/><Relationship Id="rId7" Type="http://schemas.openxmlformats.org/officeDocument/2006/relationships/hyperlink" Target="https://github.com/reedan88/Ocean-Sciences-2022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Relationship Id="rId4" Type="http://schemas.openxmlformats.org/officeDocument/2006/relationships/image" Target="../media/image2.png"/><Relationship Id="rId5" Type="http://schemas.openxmlformats.org/officeDocument/2006/relationships/image" Target="../media/image35.png"/><Relationship Id="rId6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Relationship Id="rId4" Type="http://schemas.openxmlformats.org/officeDocument/2006/relationships/image" Target="../media/image3.jpg"/><Relationship Id="rId9" Type="http://schemas.openxmlformats.org/officeDocument/2006/relationships/image" Target="../media/image13.png"/><Relationship Id="rId5" Type="http://schemas.openxmlformats.org/officeDocument/2006/relationships/image" Target="../media/image4.jpg"/><Relationship Id="rId6" Type="http://schemas.openxmlformats.org/officeDocument/2006/relationships/image" Target="../media/image8.jpg"/><Relationship Id="rId7" Type="http://schemas.openxmlformats.org/officeDocument/2006/relationships/image" Target="../media/image2.png"/><Relationship Id="rId8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36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00" y="0"/>
            <a:ext cx="24370920" cy="13715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79720" y="12115440"/>
            <a:ext cx="986040" cy="986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096159" y="656280"/>
            <a:ext cx="353160" cy="374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05120" y="1646640"/>
            <a:ext cx="6655320" cy="119124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/>
          <p:nvPr/>
        </p:nvSpPr>
        <p:spPr>
          <a:xfrm>
            <a:off x="1905125" y="4207675"/>
            <a:ext cx="15670500" cy="47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750" lIns="50750" spcFirstLastPara="1" rIns="50750" wrap="square" tIns="507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005087"/>
                </a:solidFill>
                <a:latin typeface="Calibri"/>
                <a:ea typeface="Calibri"/>
                <a:cs typeface="Calibri"/>
                <a:sym typeface="Calibri"/>
              </a:rPr>
              <a:t>QARTOD in Practice:</a:t>
            </a:r>
            <a:endParaRPr b="1" sz="9600">
              <a:solidFill>
                <a:srgbClr val="0050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005087"/>
                </a:solidFill>
                <a:latin typeface="Calibri"/>
                <a:ea typeface="Calibri"/>
                <a:cs typeface="Calibri"/>
                <a:sym typeface="Calibri"/>
              </a:rPr>
              <a:t>Two examples from the Ocean Observatories Initiative</a:t>
            </a:r>
            <a:endParaRPr b="1" sz="9600">
              <a:solidFill>
                <a:srgbClr val="0050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2999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005087"/>
                </a:solidFill>
                <a:latin typeface="Calibri"/>
                <a:ea typeface="Calibri"/>
                <a:cs typeface="Calibri"/>
                <a:sym typeface="Calibri"/>
              </a:rPr>
              <a:t>March 4th, 2022</a:t>
            </a:r>
            <a:br>
              <a:rPr lang="en-US" sz="5400">
                <a:solidFill>
                  <a:srgbClr val="005087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>
                <a:solidFill>
                  <a:srgbClr val="005087"/>
                </a:solidFill>
                <a:latin typeface="Calibri"/>
                <a:ea typeface="Calibri"/>
                <a:cs typeface="Calibri"/>
                <a:sym typeface="Calibri"/>
              </a:rPr>
              <a:t>Andrew Reed</a:t>
            </a:r>
            <a:endParaRPr sz="5400">
              <a:solidFill>
                <a:srgbClr val="0050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25750" y="1646650"/>
            <a:ext cx="3299800" cy="119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1219510" y="0"/>
            <a:ext cx="21945000" cy="228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005087"/>
                </a:solidFill>
              </a:rPr>
              <a:t>Methods: Climatology Example</a:t>
            </a:r>
            <a:endParaRPr b="1" sz="7200">
              <a:solidFill>
                <a:srgbClr val="005087"/>
              </a:solidFill>
            </a:endParaRPr>
          </a:p>
        </p:txBody>
      </p:sp>
      <p:pic>
        <p:nvPicPr>
          <p:cNvPr id="141" name="Google Shape;141;p23"/>
          <p:cNvPicPr preferRelativeResize="0"/>
          <p:nvPr/>
        </p:nvPicPr>
        <p:blipFill rotWithShape="1">
          <a:blip r:embed="rId3">
            <a:alphaModFix/>
          </a:blip>
          <a:srcRect b="13076" l="5834" r="7600" t="5800"/>
          <a:stretch/>
        </p:blipFill>
        <p:spPr>
          <a:xfrm>
            <a:off x="323163" y="2725325"/>
            <a:ext cx="12179025" cy="85603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2" name="Google Shape;142;p23"/>
          <p:cNvSpPr txBox="1"/>
          <p:nvPr/>
        </p:nvSpPr>
        <p:spPr>
          <a:xfrm>
            <a:off x="12904525" y="2725325"/>
            <a:ext cx="10470000" cy="87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</a:rPr>
              <a:t>Calculated using a 2-cycle harmonic fit to monthly-averaged data:</a:t>
            </a:r>
            <a:endParaRPr sz="3600">
              <a:solidFill>
                <a:schemeClr val="dk1"/>
              </a:solidFill>
            </a:endParaRPr>
          </a:p>
          <a:p>
            <a:pPr indent="-4572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AutoNum type="arabicPeriod"/>
            </a:pPr>
            <a:r>
              <a:rPr lang="en-US" sz="3600">
                <a:solidFill>
                  <a:schemeClr val="dk1"/>
                </a:solidFill>
              </a:rPr>
              <a:t>Get all available data for a reference designator</a:t>
            </a:r>
            <a:endParaRPr sz="3600">
              <a:solidFill>
                <a:schemeClr val="dk1"/>
              </a:solidFill>
            </a:endParaRPr>
          </a:p>
          <a:p>
            <a:pPr indent="-4572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AutoNum type="arabicPeriod"/>
            </a:pPr>
            <a:r>
              <a:rPr lang="en-US" sz="3600">
                <a:solidFill>
                  <a:schemeClr val="dk1"/>
                </a:solidFill>
              </a:rPr>
              <a:t>Bin the data into year-month bins and take the average</a:t>
            </a:r>
            <a:endParaRPr sz="3600">
              <a:solidFill>
                <a:schemeClr val="dk1"/>
              </a:solidFill>
            </a:endParaRPr>
          </a:p>
          <a:p>
            <a:pPr indent="-4572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AutoNum type="arabicPeriod"/>
            </a:pPr>
            <a:r>
              <a:rPr lang="en-US" sz="3600">
                <a:solidFill>
                  <a:schemeClr val="dk1"/>
                </a:solidFill>
              </a:rPr>
              <a:t>Fit the average with a two-cycle harmonic to get monthly fit</a:t>
            </a:r>
            <a:endParaRPr sz="3600">
              <a:solidFill>
                <a:schemeClr val="dk1"/>
              </a:solidFill>
            </a:endParaRPr>
          </a:p>
          <a:p>
            <a:pPr indent="-4572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AutoNum type="arabicPeriod"/>
            </a:pPr>
            <a:r>
              <a:rPr lang="en-US" sz="3600">
                <a:solidFill>
                  <a:schemeClr val="dk1"/>
                </a:solidFill>
              </a:rPr>
              <a:t>Group the data by month and calculate monthly standard deviation</a:t>
            </a:r>
            <a:endParaRPr sz="3600">
              <a:solidFill>
                <a:schemeClr val="dk1"/>
              </a:solidFill>
            </a:endParaRPr>
          </a:p>
          <a:p>
            <a:pPr indent="-4572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AutoNum type="arabicPeriod"/>
            </a:pPr>
            <a:r>
              <a:rPr lang="en-US" sz="3600">
                <a:solidFill>
                  <a:schemeClr val="dk1"/>
                </a:solidFill>
              </a:rPr>
              <a:t>Calculate monthly ranges as monthly fit +/- two monthly standard deviations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</a:rPr>
              <a:t>“Suspect” data is data which falls outside of the monthly span - don’t define “bad” data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3"/>
          <p:cNvSpPr txBox="1"/>
          <p:nvPr/>
        </p:nvSpPr>
        <p:spPr>
          <a:xfrm>
            <a:off x="323175" y="11439900"/>
            <a:ext cx="12212100" cy="1108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The CTD seawater temperature (top) and practical salinity (bottom) fitted using the described climatology method to calculate the monthly-fit (black bars) and the monthly ranges (shaded areas).</a:t>
            </a:r>
            <a:endParaRPr b="1"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/>
          <p:nvPr/>
        </p:nvSpPr>
        <p:spPr>
          <a:xfrm>
            <a:off x="2010300" y="10"/>
            <a:ext cx="20363400" cy="13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750" lIns="50750" spcFirstLastPara="1" rIns="50750" wrap="square" tIns="50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005087"/>
                </a:solidFill>
                <a:latin typeface="Calibri"/>
                <a:ea typeface="Calibri"/>
                <a:cs typeface="Calibri"/>
                <a:sym typeface="Calibri"/>
              </a:rPr>
              <a:t>Irminger Array Freshening</a:t>
            </a:r>
            <a:endParaRPr b="0" i="0" sz="8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9" name="Google Shape;149;p24"/>
          <p:cNvGrpSpPr/>
          <p:nvPr/>
        </p:nvGrpSpPr>
        <p:grpSpPr>
          <a:xfrm>
            <a:off x="428025" y="1366837"/>
            <a:ext cx="10505851" cy="8758488"/>
            <a:chOff x="428025" y="1366837"/>
            <a:chExt cx="10505851" cy="8758488"/>
          </a:xfrm>
        </p:grpSpPr>
        <p:pic>
          <p:nvPicPr>
            <p:cNvPr id="150" name="Google Shape;150;p24"/>
            <p:cNvPicPr preferRelativeResize="0"/>
            <p:nvPr/>
          </p:nvPicPr>
          <p:blipFill rotWithShape="1">
            <a:blip r:embed="rId4">
              <a:alphaModFix/>
            </a:blip>
            <a:srcRect b="12948" l="3435" r="6165" t="5967"/>
            <a:stretch/>
          </p:blipFill>
          <p:spPr>
            <a:xfrm>
              <a:off x="428025" y="1366837"/>
              <a:ext cx="10505851" cy="7538724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51" name="Google Shape;151;p24"/>
            <p:cNvSpPr txBox="1"/>
            <p:nvPr/>
          </p:nvSpPr>
          <p:spPr>
            <a:xfrm>
              <a:off x="428025" y="9109525"/>
              <a:ext cx="5826300" cy="1015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/>
                <a:t>The CTD practical salinity for the Global Irminger Surface Mooring CTD at 180 m with the long-term freshening trend shown with a solid black line.</a:t>
              </a:r>
              <a:endParaRPr b="1" sz="1800"/>
            </a:p>
          </p:txBody>
        </p:sp>
      </p:grpSp>
      <p:grpSp>
        <p:nvGrpSpPr>
          <p:cNvPr id="152" name="Google Shape;152;p24"/>
          <p:cNvGrpSpPr/>
          <p:nvPr/>
        </p:nvGrpSpPr>
        <p:grpSpPr>
          <a:xfrm>
            <a:off x="6419975" y="3570775"/>
            <a:ext cx="10505851" cy="8725725"/>
            <a:chOff x="6419975" y="3570775"/>
            <a:chExt cx="10505851" cy="8725725"/>
          </a:xfrm>
        </p:grpSpPr>
        <p:pic>
          <p:nvPicPr>
            <p:cNvPr id="153" name="Google Shape;153;p24"/>
            <p:cNvPicPr preferRelativeResize="0"/>
            <p:nvPr/>
          </p:nvPicPr>
          <p:blipFill rotWithShape="1">
            <a:blip r:embed="rId5">
              <a:alphaModFix/>
            </a:blip>
            <a:srcRect b="14662" l="3574" r="7725" t="5433"/>
            <a:stretch/>
          </p:blipFill>
          <p:spPr>
            <a:xfrm>
              <a:off x="6419975" y="3570775"/>
              <a:ext cx="10505851" cy="7571407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54" name="Google Shape;154;p24"/>
            <p:cNvSpPr txBox="1"/>
            <p:nvPr/>
          </p:nvSpPr>
          <p:spPr>
            <a:xfrm>
              <a:off x="6419975" y="11280700"/>
              <a:ext cx="6286500" cy="10158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/>
                <a:t>The CTD practical salinity for the Global Irminger Surface Mooring CTD at 250 m with the long-term freshening trend shown with a solid black line.</a:t>
              </a:r>
              <a:endParaRPr b="1" sz="1800"/>
            </a:p>
          </p:txBody>
        </p:sp>
      </p:grpSp>
      <p:grpSp>
        <p:nvGrpSpPr>
          <p:cNvPr id="155" name="Google Shape;155;p24"/>
          <p:cNvGrpSpPr/>
          <p:nvPr/>
        </p:nvGrpSpPr>
        <p:grpSpPr>
          <a:xfrm>
            <a:off x="12840525" y="5214250"/>
            <a:ext cx="10506000" cy="8286500"/>
            <a:chOff x="12840525" y="5214250"/>
            <a:chExt cx="10506000" cy="8286500"/>
          </a:xfrm>
        </p:grpSpPr>
        <p:pic>
          <p:nvPicPr>
            <p:cNvPr id="156" name="Google Shape;156;p24"/>
            <p:cNvPicPr preferRelativeResize="0"/>
            <p:nvPr/>
          </p:nvPicPr>
          <p:blipFill rotWithShape="1">
            <a:blip r:embed="rId6">
              <a:alphaModFix/>
            </a:blip>
            <a:srcRect b="15076" l="2305" r="7295" t="5025"/>
            <a:stretch/>
          </p:blipFill>
          <p:spPr>
            <a:xfrm>
              <a:off x="12840600" y="5214250"/>
              <a:ext cx="10505851" cy="7428838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57" name="Google Shape;157;p24"/>
            <p:cNvSpPr txBox="1"/>
            <p:nvPr/>
          </p:nvSpPr>
          <p:spPr>
            <a:xfrm>
              <a:off x="12840525" y="12761850"/>
              <a:ext cx="10506000" cy="7389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/>
                <a:t>The CTD practical salinity for the Global Irminger Surface Mooring CTD at </a:t>
              </a:r>
              <a:r>
                <a:rPr b="1" lang="en-US" sz="1800"/>
                <a:t>500</a:t>
              </a:r>
              <a:r>
                <a:rPr b="1" lang="en-US" sz="1800"/>
                <a:t> m with the long-term freshening trend shown with a solid black line.</a:t>
              </a:r>
              <a:endParaRPr b="1" sz="18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/>
          <p:nvPr/>
        </p:nvSpPr>
        <p:spPr>
          <a:xfrm>
            <a:off x="2010300" y="10"/>
            <a:ext cx="20363400" cy="13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750" lIns="50750" spcFirstLastPara="1" rIns="50750" wrap="square" tIns="50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005087"/>
                </a:solidFill>
                <a:latin typeface="Calibri"/>
                <a:ea typeface="Calibri"/>
                <a:cs typeface="Calibri"/>
                <a:sym typeface="Calibri"/>
              </a:rPr>
              <a:t>Irminger Array Freshening</a:t>
            </a:r>
            <a:endParaRPr b="0" i="0" sz="8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" name="Google Shape;163;p25"/>
          <p:cNvGrpSpPr/>
          <p:nvPr/>
        </p:nvGrpSpPr>
        <p:grpSpPr>
          <a:xfrm>
            <a:off x="369650" y="1420225"/>
            <a:ext cx="11012749" cy="8915025"/>
            <a:chOff x="369650" y="1420225"/>
            <a:chExt cx="11012749" cy="8915025"/>
          </a:xfrm>
        </p:grpSpPr>
        <p:pic>
          <p:nvPicPr>
            <p:cNvPr id="164" name="Google Shape;164;p25"/>
            <p:cNvPicPr preferRelativeResize="0"/>
            <p:nvPr/>
          </p:nvPicPr>
          <p:blipFill rotWithShape="1">
            <a:blip r:embed="rId3">
              <a:alphaModFix/>
            </a:blip>
            <a:srcRect b="14126" l="2868" r="7485" t="4314"/>
            <a:stretch/>
          </p:blipFill>
          <p:spPr>
            <a:xfrm>
              <a:off x="369650" y="1420225"/>
              <a:ext cx="11012749" cy="80156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65" name="Google Shape;165;p25"/>
            <p:cNvSpPr txBox="1"/>
            <p:nvPr/>
          </p:nvSpPr>
          <p:spPr>
            <a:xfrm>
              <a:off x="369650" y="9534850"/>
              <a:ext cx="6234600" cy="8004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</a:rPr>
                <a:t>The practical salinity from the Global Irminger Surface Mooring CTD located at 250 m depth.</a:t>
              </a:r>
              <a:r>
                <a:rPr lang="en-US" sz="2000"/>
                <a:t> </a:t>
              </a:r>
              <a:endParaRPr sz="2000"/>
            </a:p>
          </p:txBody>
        </p:sp>
      </p:grpSp>
      <p:grpSp>
        <p:nvGrpSpPr>
          <p:cNvPr id="166" name="Google Shape;166;p25"/>
          <p:cNvGrpSpPr/>
          <p:nvPr/>
        </p:nvGrpSpPr>
        <p:grpSpPr>
          <a:xfrm>
            <a:off x="6685625" y="2850200"/>
            <a:ext cx="11012750" cy="9211950"/>
            <a:chOff x="6685625" y="2850200"/>
            <a:chExt cx="11012750" cy="9211950"/>
          </a:xfrm>
        </p:grpSpPr>
        <p:pic>
          <p:nvPicPr>
            <p:cNvPr id="167" name="Google Shape;167;p25"/>
            <p:cNvPicPr preferRelativeResize="0"/>
            <p:nvPr/>
          </p:nvPicPr>
          <p:blipFill rotWithShape="1">
            <a:blip r:embed="rId4">
              <a:alphaModFix/>
            </a:blip>
            <a:srcRect b="13000" l="3200" r="7162" t="5440"/>
            <a:stretch/>
          </p:blipFill>
          <p:spPr>
            <a:xfrm>
              <a:off x="6685625" y="2850200"/>
              <a:ext cx="11012749" cy="8015594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68" name="Google Shape;168;p25"/>
            <p:cNvSpPr txBox="1"/>
            <p:nvPr/>
          </p:nvSpPr>
          <p:spPr>
            <a:xfrm>
              <a:off x="6685625" y="10953950"/>
              <a:ext cx="5447100" cy="11082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</a:rPr>
                <a:t>The practical salinity from the Global Irminger Flanking  Mooring A subsurface mooring CTD located at 250 m depth.</a:t>
              </a:r>
              <a:r>
                <a:rPr lang="en-US" sz="2000"/>
                <a:t> </a:t>
              </a:r>
              <a:endParaRPr sz="2000"/>
            </a:p>
          </p:txBody>
        </p:sp>
      </p:grpSp>
      <p:grpSp>
        <p:nvGrpSpPr>
          <p:cNvPr id="169" name="Google Shape;169;p25"/>
          <p:cNvGrpSpPr/>
          <p:nvPr/>
        </p:nvGrpSpPr>
        <p:grpSpPr>
          <a:xfrm>
            <a:off x="12309750" y="4701125"/>
            <a:ext cx="11012757" cy="8946800"/>
            <a:chOff x="12309750" y="4701125"/>
            <a:chExt cx="11012757" cy="8946800"/>
          </a:xfrm>
        </p:grpSpPr>
        <p:pic>
          <p:nvPicPr>
            <p:cNvPr id="170" name="Google Shape;170;p25"/>
            <p:cNvPicPr preferRelativeResize="0"/>
            <p:nvPr/>
          </p:nvPicPr>
          <p:blipFill rotWithShape="1">
            <a:blip r:embed="rId5">
              <a:alphaModFix/>
            </a:blip>
            <a:srcRect b="13000" l="3218" r="7135" t="5440"/>
            <a:stretch/>
          </p:blipFill>
          <p:spPr>
            <a:xfrm>
              <a:off x="12309750" y="4701125"/>
              <a:ext cx="11012757" cy="80156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71" name="Google Shape;171;p25"/>
            <p:cNvSpPr txBox="1"/>
            <p:nvPr/>
          </p:nvSpPr>
          <p:spPr>
            <a:xfrm>
              <a:off x="12309775" y="12847525"/>
              <a:ext cx="11012700" cy="8004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</a:rPr>
                <a:t>The practical salinity from the Global Irminger Flanking  Mooring </a:t>
              </a:r>
              <a:r>
                <a:rPr b="1" lang="en-US" sz="2000">
                  <a:solidFill>
                    <a:schemeClr val="dk1"/>
                  </a:solidFill>
                </a:rPr>
                <a:t>B</a:t>
              </a:r>
              <a:r>
                <a:rPr b="1" lang="en-US" sz="2000">
                  <a:solidFill>
                    <a:schemeClr val="dk1"/>
                  </a:solidFill>
                </a:rPr>
                <a:t> subsurface mooring CTD located at 250 m depth.</a:t>
              </a:r>
              <a:r>
                <a:rPr lang="en-US" sz="2000"/>
                <a:t> </a:t>
              </a:r>
              <a:endParaRPr sz="20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/>
          <p:nvPr/>
        </p:nvSpPr>
        <p:spPr>
          <a:xfrm>
            <a:off x="2010300" y="10"/>
            <a:ext cx="20363400" cy="13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750" lIns="50750" spcFirstLastPara="1" rIns="50750" wrap="square" tIns="50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005087"/>
                </a:solidFill>
                <a:latin typeface="Calibri"/>
                <a:ea typeface="Calibri"/>
                <a:cs typeface="Calibri"/>
                <a:sym typeface="Calibri"/>
              </a:rPr>
              <a:t>QARTOD Thresholds</a:t>
            </a:r>
            <a:endParaRPr b="0" i="0" sz="8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6"/>
          <p:cNvSpPr/>
          <p:nvPr/>
        </p:nvSpPr>
        <p:spPr>
          <a:xfrm>
            <a:off x="2162675" y="1164085"/>
            <a:ext cx="20363400" cy="13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750" lIns="50750" spcFirstLastPara="1" rIns="50750" wrap="square" tIns="50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5087"/>
                </a:solidFill>
                <a:latin typeface="Calibri"/>
                <a:ea typeface="Calibri"/>
                <a:cs typeface="Calibri"/>
                <a:sym typeface="Calibri"/>
              </a:rPr>
              <a:t>Goal: (1) Identify obviously bad data and (2) flag data that are </a:t>
            </a:r>
            <a:r>
              <a:rPr b="1" i="1" lang="en-US" sz="3600">
                <a:solidFill>
                  <a:srgbClr val="005087"/>
                </a:solidFill>
                <a:latin typeface="Calibri"/>
                <a:ea typeface="Calibri"/>
                <a:cs typeface="Calibri"/>
                <a:sym typeface="Calibri"/>
              </a:rPr>
              <a:t>likely</a:t>
            </a:r>
            <a:r>
              <a:rPr b="1" lang="en-US" sz="3600">
                <a:solidFill>
                  <a:srgbClr val="005087"/>
                </a:solidFill>
                <a:latin typeface="Calibri"/>
                <a:ea typeface="Calibri"/>
                <a:cs typeface="Calibri"/>
                <a:sym typeface="Calibri"/>
              </a:rPr>
              <a:t> bad based on statistics while not flagging data that are from natural variability</a:t>
            </a:r>
            <a:endParaRPr b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26"/>
          <p:cNvPicPr preferRelativeResize="0"/>
          <p:nvPr/>
        </p:nvPicPr>
        <p:blipFill rotWithShape="1">
          <a:blip r:embed="rId4">
            <a:alphaModFix/>
          </a:blip>
          <a:srcRect b="13503" l="3062" r="6324" t="5974"/>
          <a:stretch/>
        </p:blipFill>
        <p:spPr>
          <a:xfrm>
            <a:off x="196650" y="2956388"/>
            <a:ext cx="10975424" cy="78032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9" name="Google Shape;179;p26"/>
          <p:cNvSpPr txBox="1"/>
          <p:nvPr/>
        </p:nvSpPr>
        <p:spPr>
          <a:xfrm>
            <a:off x="11420275" y="4272150"/>
            <a:ext cx="12334800" cy="5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/>
              <a:t>Results</a:t>
            </a:r>
            <a:r>
              <a:rPr lang="en-US" sz="3600"/>
              <a:t>: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-US" sz="3600"/>
              <a:t>Choice of </a:t>
            </a:r>
            <a:r>
              <a:rPr lang="en-US" sz="3600"/>
              <a:t>5-standard deviation</a:t>
            </a:r>
            <a:r>
              <a:rPr lang="en-US" sz="3600"/>
              <a:t>s </a:t>
            </a:r>
            <a:r>
              <a:rPr lang="en-US" sz="3600"/>
              <a:t>is sufficiently relaxed to not flag natural time series variability</a:t>
            </a:r>
            <a:endParaRPr sz="3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-US" sz="3600"/>
              <a:t>Fitting algorithm is simple to implement and replicate</a:t>
            </a:r>
            <a:endParaRPr sz="3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-US" sz="3600"/>
              <a:t>If freshening continues, may start flagging data that are actually good</a:t>
            </a:r>
            <a:endParaRPr sz="3600"/>
          </a:p>
          <a:p>
            <a:pPr indent="-457200" lvl="1" marL="914400" rtl="0" algn="l">
              <a:spcBef>
                <a:spcPts val="0"/>
              </a:spcBef>
              <a:spcAft>
                <a:spcPts val="0"/>
              </a:spcAft>
              <a:buSzPts val="3600"/>
              <a:buChar char="○"/>
            </a:pPr>
            <a:r>
              <a:rPr lang="en-US" sz="3600"/>
              <a:t>Periodic updates may be necessary</a:t>
            </a:r>
            <a:endParaRPr sz="3600"/>
          </a:p>
        </p:txBody>
      </p:sp>
      <p:sp>
        <p:nvSpPr>
          <p:cNvPr id="180" name="Google Shape;180;p26"/>
          <p:cNvSpPr txBox="1"/>
          <p:nvPr/>
        </p:nvSpPr>
        <p:spPr>
          <a:xfrm>
            <a:off x="196650" y="11024275"/>
            <a:ext cx="10975500" cy="14160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The CTD practical salinity for the Global Irminger Surface Mooring CTD at 250 m fitted using the described gross range method to calculate the time series average (black dashed line) and the suspect threshold (red range). The long-term freshening trend is shown with a solid black line.</a:t>
            </a:r>
            <a:endParaRPr b="1"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27"/>
          <p:cNvGrpSpPr/>
          <p:nvPr/>
        </p:nvGrpSpPr>
        <p:grpSpPr>
          <a:xfrm>
            <a:off x="296875" y="1180575"/>
            <a:ext cx="9528074" cy="8022650"/>
            <a:chOff x="296875" y="1180575"/>
            <a:chExt cx="9528074" cy="8022650"/>
          </a:xfrm>
        </p:grpSpPr>
        <p:pic>
          <p:nvPicPr>
            <p:cNvPr id="186" name="Google Shape;186;p27"/>
            <p:cNvPicPr preferRelativeResize="0"/>
            <p:nvPr/>
          </p:nvPicPr>
          <p:blipFill rotWithShape="1">
            <a:blip r:embed="rId3">
              <a:alphaModFix/>
            </a:blip>
            <a:srcRect b="11219" l="6169" r="7062" t="6040"/>
            <a:stretch/>
          </p:blipFill>
          <p:spPr>
            <a:xfrm>
              <a:off x="304300" y="1180575"/>
              <a:ext cx="9520649" cy="680935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87" name="Google Shape;187;p27"/>
            <p:cNvSpPr txBox="1"/>
            <p:nvPr/>
          </p:nvSpPr>
          <p:spPr>
            <a:xfrm>
              <a:off x="296875" y="8095025"/>
              <a:ext cx="6907500" cy="11082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</a:rPr>
                <a:t>The seawater temperature and practical salinity from the Argentine Basin Flanking Mooring A CTD located at 180 m depth.</a:t>
              </a:r>
              <a:r>
                <a:rPr lang="en-US" sz="2000"/>
                <a:t> </a:t>
              </a:r>
              <a:endParaRPr sz="2000"/>
            </a:p>
          </p:txBody>
        </p:sp>
      </p:grpSp>
      <p:sp>
        <p:nvSpPr>
          <p:cNvPr id="188" name="Google Shape;188;p27"/>
          <p:cNvSpPr txBox="1"/>
          <p:nvPr>
            <p:ph type="title"/>
          </p:nvPr>
        </p:nvSpPr>
        <p:spPr>
          <a:xfrm>
            <a:off x="1219635" y="-544750"/>
            <a:ext cx="21945000" cy="228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005087"/>
                </a:solidFill>
              </a:rPr>
              <a:t>Argentine Basin Eddy</a:t>
            </a:r>
            <a:endParaRPr b="1" sz="7200">
              <a:solidFill>
                <a:srgbClr val="005087"/>
              </a:solidFill>
            </a:endParaRPr>
          </a:p>
        </p:txBody>
      </p:sp>
      <p:pic>
        <p:nvPicPr>
          <p:cNvPr id="189" name="Google Shape;18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" y="11520000"/>
            <a:ext cx="24383520" cy="220932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7"/>
          <p:cNvSpPr/>
          <p:nvPr/>
        </p:nvSpPr>
        <p:spPr>
          <a:xfrm>
            <a:off x="4889200" y="2096725"/>
            <a:ext cx="545400" cy="43545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1" name="Google Shape;191;p27"/>
          <p:cNvGrpSpPr/>
          <p:nvPr/>
        </p:nvGrpSpPr>
        <p:grpSpPr>
          <a:xfrm>
            <a:off x="7431675" y="3334637"/>
            <a:ext cx="9520650" cy="8273688"/>
            <a:chOff x="7431675" y="3334637"/>
            <a:chExt cx="9520650" cy="8273688"/>
          </a:xfrm>
        </p:grpSpPr>
        <p:pic>
          <p:nvPicPr>
            <p:cNvPr id="192" name="Google Shape;192;p27"/>
            <p:cNvPicPr preferRelativeResize="0"/>
            <p:nvPr/>
          </p:nvPicPr>
          <p:blipFill rotWithShape="1">
            <a:blip r:embed="rId5">
              <a:alphaModFix/>
            </a:blip>
            <a:srcRect b="8339" l="6733" r="6498" t="6036"/>
            <a:stretch/>
          </p:blipFill>
          <p:spPr>
            <a:xfrm>
              <a:off x="7431675" y="3334637"/>
              <a:ext cx="9520649" cy="7046726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93" name="Google Shape;193;p27"/>
            <p:cNvSpPr txBox="1"/>
            <p:nvPr/>
          </p:nvSpPr>
          <p:spPr>
            <a:xfrm>
              <a:off x="7431675" y="10500125"/>
              <a:ext cx="6600900" cy="11082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2000">
                  <a:solidFill>
                    <a:schemeClr val="dk1"/>
                  </a:solidFill>
                </a:rPr>
                <a:t>The seawater temperature and practical salinity from the Argentine Basin Flanking Mooring A CTD located at 350m depth.</a:t>
              </a:r>
              <a:endParaRPr sz="2000"/>
            </a:p>
          </p:txBody>
        </p:sp>
      </p:grpSp>
      <p:sp>
        <p:nvSpPr>
          <p:cNvPr id="194" name="Google Shape;194;p27"/>
          <p:cNvSpPr/>
          <p:nvPr/>
        </p:nvSpPr>
        <p:spPr>
          <a:xfrm>
            <a:off x="11919413" y="3847050"/>
            <a:ext cx="545400" cy="43545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5" name="Google Shape;195;p27"/>
          <p:cNvGrpSpPr/>
          <p:nvPr/>
        </p:nvGrpSpPr>
        <p:grpSpPr>
          <a:xfrm>
            <a:off x="14192625" y="5857975"/>
            <a:ext cx="9649849" cy="7748300"/>
            <a:chOff x="14192625" y="5857975"/>
            <a:chExt cx="9649849" cy="7748300"/>
          </a:xfrm>
        </p:grpSpPr>
        <p:pic>
          <p:nvPicPr>
            <p:cNvPr id="196" name="Google Shape;196;p27"/>
            <p:cNvPicPr preferRelativeResize="0"/>
            <p:nvPr/>
          </p:nvPicPr>
          <p:blipFill rotWithShape="1">
            <a:blip r:embed="rId6">
              <a:alphaModFix/>
            </a:blip>
            <a:srcRect b="11219" l="5232" r="6824" t="6040"/>
            <a:stretch/>
          </p:blipFill>
          <p:spPr>
            <a:xfrm>
              <a:off x="14192625" y="5857975"/>
              <a:ext cx="9649849" cy="680935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97" name="Google Shape;197;p27"/>
            <p:cNvSpPr txBox="1"/>
            <p:nvPr/>
          </p:nvSpPr>
          <p:spPr>
            <a:xfrm>
              <a:off x="14192650" y="12805875"/>
              <a:ext cx="9649800" cy="8004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</a:rPr>
                <a:t>The seawater temperature and practical salinity from the Argentine Basin Flanking Mooring A CTD located at 350m depth.</a:t>
              </a:r>
              <a:endParaRPr sz="2000"/>
            </a:p>
          </p:txBody>
        </p:sp>
      </p:grpSp>
      <p:sp>
        <p:nvSpPr>
          <p:cNvPr id="198" name="Google Shape;198;p27"/>
          <p:cNvSpPr/>
          <p:nvPr/>
        </p:nvSpPr>
        <p:spPr>
          <a:xfrm>
            <a:off x="18861250" y="6451225"/>
            <a:ext cx="545400" cy="48579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/>
          <p:nvPr>
            <p:ph type="title"/>
          </p:nvPr>
        </p:nvSpPr>
        <p:spPr>
          <a:xfrm>
            <a:off x="1219610" y="-428025"/>
            <a:ext cx="21945000" cy="228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005087"/>
                </a:solidFill>
              </a:rPr>
              <a:t>Argentine Basin Eddy</a:t>
            </a:r>
            <a:endParaRPr b="1" sz="7200">
              <a:solidFill>
                <a:srgbClr val="005087"/>
              </a:solidFill>
            </a:endParaRPr>
          </a:p>
        </p:txBody>
      </p:sp>
      <p:pic>
        <p:nvPicPr>
          <p:cNvPr id="204" name="Google Shape;20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" y="11506675"/>
            <a:ext cx="24383520" cy="22093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" name="Google Shape;205;p28"/>
          <p:cNvGrpSpPr/>
          <p:nvPr/>
        </p:nvGrpSpPr>
        <p:grpSpPr>
          <a:xfrm>
            <a:off x="409250" y="1446213"/>
            <a:ext cx="9494199" cy="7880338"/>
            <a:chOff x="369675" y="1731525"/>
            <a:chExt cx="9494199" cy="7880338"/>
          </a:xfrm>
        </p:grpSpPr>
        <p:pic>
          <p:nvPicPr>
            <p:cNvPr id="206" name="Google Shape;206;p28"/>
            <p:cNvPicPr preferRelativeResize="0"/>
            <p:nvPr/>
          </p:nvPicPr>
          <p:blipFill rotWithShape="1">
            <a:blip r:embed="rId4">
              <a:alphaModFix/>
            </a:blip>
            <a:srcRect b="12884" l="6411" r="7060" t="6032"/>
            <a:stretch/>
          </p:blipFill>
          <p:spPr>
            <a:xfrm>
              <a:off x="369675" y="1731525"/>
              <a:ext cx="9494199" cy="6673175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07" name="Google Shape;207;p28"/>
            <p:cNvSpPr txBox="1"/>
            <p:nvPr/>
          </p:nvSpPr>
          <p:spPr>
            <a:xfrm>
              <a:off x="369675" y="8503663"/>
              <a:ext cx="6814800" cy="11082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/>
                <a:t>The seawater temperature and practical salinity from the </a:t>
              </a:r>
              <a:r>
                <a:rPr b="1" lang="en-US" sz="2000"/>
                <a:t>Argentine Basin </a:t>
              </a:r>
              <a:r>
                <a:rPr b="1" lang="en-US" sz="2000"/>
                <a:t>Flanking Mooring A</a:t>
              </a:r>
              <a:r>
                <a:rPr b="1" lang="en-US" sz="2000"/>
                <a:t> CTD located at 350m depth.</a:t>
              </a:r>
              <a:endParaRPr b="1" sz="2000"/>
            </a:p>
          </p:txBody>
        </p:sp>
      </p:grpSp>
      <p:grpSp>
        <p:nvGrpSpPr>
          <p:cNvPr id="208" name="Google Shape;208;p28"/>
          <p:cNvGrpSpPr/>
          <p:nvPr/>
        </p:nvGrpSpPr>
        <p:grpSpPr>
          <a:xfrm>
            <a:off x="7396263" y="2866800"/>
            <a:ext cx="9591474" cy="8074800"/>
            <a:chOff x="7396263" y="3429000"/>
            <a:chExt cx="9591474" cy="8074800"/>
          </a:xfrm>
        </p:grpSpPr>
        <p:pic>
          <p:nvPicPr>
            <p:cNvPr id="209" name="Google Shape;209;p28"/>
            <p:cNvPicPr preferRelativeResize="0"/>
            <p:nvPr/>
          </p:nvPicPr>
          <p:blipFill rotWithShape="1">
            <a:blip r:embed="rId5">
              <a:alphaModFix/>
            </a:blip>
            <a:srcRect b="11483" l="5743" r="6844" t="5183"/>
            <a:stretch/>
          </p:blipFill>
          <p:spPr>
            <a:xfrm>
              <a:off x="7396263" y="3429000"/>
              <a:ext cx="9591474" cy="68580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10" name="Google Shape;210;p28"/>
            <p:cNvSpPr txBox="1"/>
            <p:nvPr/>
          </p:nvSpPr>
          <p:spPr>
            <a:xfrm>
              <a:off x="7396275" y="10395600"/>
              <a:ext cx="7148700" cy="11082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/>
                <a:t>The seawater temperature and practical salinity from the Argentine Basin Flanking Mooring B CTD located at 350m depth.</a:t>
              </a:r>
              <a:endParaRPr b="1" sz="2000"/>
            </a:p>
          </p:txBody>
        </p:sp>
      </p:grpSp>
      <p:grpSp>
        <p:nvGrpSpPr>
          <p:cNvPr id="211" name="Google Shape;211;p28"/>
          <p:cNvGrpSpPr/>
          <p:nvPr/>
        </p:nvGrpSpPr>
        <p:grpSpPr>
          <a:xfrm>
            <a:off x="14762850" y="5835550"/>
            <a:ext cx="9494199" cy="7777150"/>
            <a:chOff x="14406625" y="6128425"/>
            <a:chExt cx="9494199" cy="7777150"/>
          </a:xfrm>
        </p:grpSpPr>
        <p:pic>
          <p:nvPicPr>
            <p:cNvPr id="212" name="Google Shape;212;p28"/>
            <p:cNvPicPr preferRelativeResize="0"/>
            <p:nvPr/>
          </p:nvPicPr>
          <p:blipFill rotWithShape="1">
            <a:blip r:embed="rId6">
              <a:alphaModFix/>
            </a:blip>
            <a:srcRect b="11575" l="5943" r="7535" t="5091"/>
            <a:stretch/>
          </p:blipFill>
          <p:spPr>
            <a:xfrm>
              <a:off x="14406625" y="6128425"/>
              <a:ext cx="9494199" cy="68580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13" name="Google Shape;213;p28"/>
            <p:cNvSpPr txBox="1"/>
            <p:nvPr/>
          </p:nvSpPr>
          <p:spPr>
            <a:xfrm>
              <a:off x="14406675" y="13105175"/>
              <a:ext cx="9494100" cy="8004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</a:rPr>
                <a:t>The seawater temperature and practical salinity from the Argentine Basin Apex Surface mooring CTD located at 350m depth.</a:t>
              </a:r>
              <a:endParaRPr b="1" sz="2000">
                <a:solidFill>
                  <a:schemeClr val="dk1"/>
                </a:solidFill>
              </a:endParaRPr>
            </a:p>
          </p:txBody>
        </p:sp>
      </p:grpSp>
      <p:sp>
        <p:nvSpPr>
          <p:cNvPr id="214" name="Google Shape;214;p28"/>
          <p:cNvSpPr/>
          <p:nvPr/>
        </p:nvSpPr>
        <p:spPr>
          <a:xfrm>
            <a:off x="4986875" y="1951350"/>
            <a:ext cx="545400" cy="43545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8"/>
          <p:cNvSpPr/>
          <p:nvPr/>
        </p:nvSpPr>
        <p:spPr>
          <a:xfrm>
            <a:off x="12010975" y="3397950"/>
            <a:ext cx="545400" cy="43545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8"/>
          <p:cNvSpPr/>
          <p:nvPr/>
        </p:nvSpPr>
        <p:spPr>
          <a:xfrm>
            <a:off x="19448125" y="6392875"/>
            <a:ext cx="545400" cy="45444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/>
          <p:nvPr>
            <p:ph type="title"/>
          </p:nvPr>
        </p:nvSpPr>
        <p:spPr>
          <a:xfrm>
            <a:off x="1219510" y="-480100"/>
            <a:ext cx="21945000" cy="228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005087"/>
                </a:solidFill>
              </a:rPr>
              <a:t>Climatology</a:t>
            </a:r>
            <a:endParaRPr b="1" sz="7200">
              <a:solidFill>
                <a:srgbClr val="005087"/>
              </a:solidFill>
            </a:endParaRPr>
          </a:p>
        </p:txBody>
      </p:sp>
      <p:pic>
        <p:nvPicPr>
          <p:cNvPr id="222" name="Google Shape;22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" y="11520000"/>
            <a:ext cx="24383520" cy="220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9"/>
          <p:cNvPicPr preferRelativeResize="0"/>
          <p:nvPr/>
        </p:nvPicPr>
        <p:blipFill rotWithShape="1">
          <a:blip r:embed="rId5">
            <a:alphaModFix/>
          </a:blip>
          <a:srcRect b="14335" l="3598" r="6213" t="8551"/>
          <a:stretch/>
        </p:blipFill>
        <p:spPr>
          <a:xfrm>
            <a:off x="1108363" y="1255625"/>
            <a:ext cx="9123924" cy="1040187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4" name="Google Shape;224;p29"/>
          <p:cNvPicPr preferRelativeResize="0"/>
          <p:nvPr/>
        </p:nvPicPr>
        <p:blipFill rotWithShape="1">
          <a:blip r:embed="rId6">
            <a:alphaModFix/>
          </a:blip>
          <a:srcRect b="14651" l="3343" r="6776" t="7247"/>
          <a:stretch/>
        </p:blipFill>
        <p:spPr>
          <a:xfrm>
            <a:off x="13690138" y="1255625"/>
            <a:ext cx="8978072" cy="1040187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5" name="Google Shape;225;p29"/>
          <p:cNvSpPr txBox="1"/>
          <p:nvPr/>
        </p:nvSpPr>
        <p:spPr>
          <a:xfrm>
            <a:off x="1108375" y="11855550"/>
            <a:ext cx="9123900" cy="1723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(Top) The practical salinity from the Argentine</a:t>
            </a:r>
            <a:r>
              <a:rPr b="1" lang="en-US" sz="2000"/>
              <a:t> </a:t>
            </a:r>
            <a:r>
              <a:rPr b="1" lang="en-US" sz="2000"/>
              <a:t>Flanking Mooring A</a:t>
            </a:r>
            <a:r>
              <a:rPr b="1" lang="en-US" sz="2000"/>
              <a:t> CTD at 350 m depth f</a:t>
            </a:r>
            <a:r>
              <a:rPr b="1" lang="en-US" sz="2000">
                <a:solidFill>
                  <a:schemeClr val="dk1"/>
                </a:solidFill>
              </a:rPr>
              <a:t>itted using the described climatology method to calculate the monthly-fit (black bars) and the monthly ranges (shaded areas)</a:t>
            </a:r>
            <a:r>
              <a:rPr b="1" lang="en-US" sz="2000"/>
              <a:t>. Flagged data is in red. (Bottom) A histogram of the flagged data by month for the time-series.</a:t>
            </a:r>
            <a:endParaRPr b="1" sz="2000"/>
          </a:p>
        </p:txBody>
      </p:sp>
      <p:sp>
        <p:nvSpPr>
          <p:cNvPr id="226" name="Google Shape;226;p29"/>
          <p:cNvSpPr txBox="1"/>
          <p:nvPr/>
        </p:nvSpPr>
        <p:spPr>
          <a:xfrm>
            <a:off x="13617225" y="11855550"/>
            <a:ext cx="9123900" cy="1723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(Top) The seawater temperature from the Argentine Basin Flanking Mooring A CTD at 350 m depth f</a:t>
            </a:r>
            <a:r>
              <a:rPr b="1" lang="en-US" sz="2000">
                <a:solidFill>
                  <a:schemeClr val="dk1"/>
                </a:solidFill>
              </a:rPr>
              <a:t>itted using the described climatology method to calculate the monthly-fit (black bars) and the monthly ranges (shaded areas)</a:t>
            </a:r>
            <a:r>
              <a:rPr b="1" lang="en-US" sz="2000"/>
              <a:t>. Flagged data is in blue. (Bottom) A histogram of the flagged data by month for the time-series.</a:t>
            </a:r>
            <a:endParaRPr b="1" sz="2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/>
          <p:nvPr>
            <p:ph type="title"/>
          </p:nvPr>
        </p:nvSpPr>
        <p:spPr>
          <a:xfrm>
            <a:off x="1219510" y="-369650"/>
            <a:ext cx="21945000" cy="228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005087"/>
                </a:solidFill>
              </a:rPr>
              <a:t>Climatology</a:t>
            </a:r>
            <a:endParaRPr b="1" sz="7200">
              <a:solidFill>
                <a:srgbClr val="005087"/>
              </a:solidFill>
            </a:endParaRPr>
          </a:p>
        </p:txBody>
      </p:sp>
      <p:pic>
        <p:nvPicPr>
          <p:cNvPr id="232" name="Google Shape;23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" y="11520000"/>
            <a:ext cx="24383520" cy="220932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0"/>
          <p:cNvSpPr txBox="1"/>
          <p:nvPr/>
        </p:nvSpPr>
        <p:spPr>
          <a:xfrm>
            <a:off x="11517575" y="2332650"/>
            <a:ext cx="11646900" cy="90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/>
              <a:t>Results</a:t>
            </a:r>
            <a:r>
              <a:rPr lang="en-US" sz="3600"/>
              <a:t>: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Two-cycle harmonic fit to existing data captures seasonal variability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Shorter time-series can be biased by large deviations in the dataset</a:t>
            </a:r>
            <a:endParaRPr sz="3600"/>
          </a:p>
          <a:p>
            <a:pPr indent="-457200" lvl="1" marL="914400" rtl="0" algn="l">
              <a:spcBef>
                <a:spcPts val="0"/>
              </a:spcBef>
              <a:spcAft>
                <a:spcPts val="0"/>
              </a:spcAft>
              <a:buSzPts val="3600"/>
              <a:buChar char="○"/>
            </a:pPr>
            <a:r>
              <a:rPr lang="en-US" sz="3600"/>
              <a:t>The eddy biases the monthly fit of July and August high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Choice of how to calculate the ranges has a significant impact on what data gets flagged</a:t>
            </a:r>
            <a:endParaRPr sz="3600"/>
          </a:p>
          <a:p>
            <a:pPr indent="-457200" lvl="1" marL="914400" rtl="0" algn="l">
              <a:spcBef>
                <a:spcPts val="0"/>
              </a:spcBef>
              <a:spcAft>
                <a:spcPts val="0"/>
              </a:spcAft>
              <a:buSzPts val="3600"/>
              <a:buChar char="○"/>
            </a:pPr>
            <a:r>
              <a:rPr lang="en-US" sz="3600"/>
              <a:t>E.g. ranges for the months of July &amp; August are significantly larger than any other month</a:t>
            </a:r>
            <a:endParaRPr sz="3600"/>
          </a:p>
          <a:p>
            <a:pPr indent="-457200" lvl="1" marL="914400" rtl="0" algn="l">
              <a:spcBef>
                <a:spcPts val="0"/>
              </a:spcBef>
              <a:spcAft>
                <a:spcPts val="0"/>
              </a:spcAft>
              <a:buSzPts val="3600"/>
              <a:buChar char="○"/>
            </a:pPr>
            <a:r>
              <a:rPr lang="en-US" sz="3600"/>
              <a:t>Also, the monthly-binned standard deviation likely  under-flags the eddy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pic>
        <p:nvPicPr>
          <p:cNvPr id="234" name="Google Shape;234;p30"/>
          <p:cNvPicPr preferRelativeResize="0"/>
          <p:nvPr/>
        </p:nvPicPr>
        <p:blipFill rotWithShape="1">
          <a:blip r:embed="rId5">
            <a:alphaModFix/>
          </a:blip>
          <a:srcRect b="14335" l="3598" r="6213" t="8551"/>
          <a:stretch/>
        </p:blipFill>
        <p:spPr>
          <a:xfrm>
            <a:off x="902825" y="1814875"/>
            <a:ext cx="9123924" cy="1040187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5" name="Google Shape;235;p30"/>
          <p:cNvSpPr/>
          <p:nvPr/>
        </p:nvSpPr>
        <p:spPr>
          <a:xfrm>
            <a:off x="2221700" y="874810"/>
            <a:ext cx="20363400" cy="13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750" lIns="50750" spcFirstLastPara="1" rIns="50750" wrap="square" tIns="50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5087"/>
                </a:solidFill>
                <a:latin typeface="Calibri"/>
                <a:ea typeface="Calibri"/>
                <a:cs typeface="Calibri"/>
                <a:sym typeface="Calibri"/>
              </a:rPr>
              <a:t>Goal: Identify data which may be of interest</a:t>
            </a:r>
            <a:r>
              <a:rPr b="1" lang="en-US" sz="3600">
                <a:solidFill>
                  <a:srgbClr val="005087"/>
                </a:solidFill>
                <a:latin typeface="Calibri"/>
                <a:ea typeface="Calibri"/>
                <a:cs typeface="Calibri"/>
                <a:sym typeface="Calibri"/>
              </a:rPr>
              <a:t>, e.g. the passage of an eddy</a:t>
            </a:r>
            <a:endParaRPr b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0"/>
          <p:cNvSpPr txBox="1"/>
          <p:nvPr/>
        </p:nvSpPr>
        <p:spPr>
          <a:xfrm>
            <a:off x="902850" y="12216750"/>
            <a:ext cx="9123900" cy="12930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(Top) The practical salinity from the Argentine Basin Flanking </a:t>
            </a:r>
            <a:r>
              <a:rPr b="1" lang="en-US" sz="1800">
                <a:solidFill>
                  <a:schemeClr val="dk1"/>
                </a:solidFill>
              </a:rPr>
              <a:t>Mooring</a:t>
            </a:r>
            <a:r>
              <a:rPr b="1" lang="en-US" sz="1800">
                <a:solidFill>
                  <a:schemeClr val="dk1"/>
                </a:solidFill>
              </a:rPr>
              <a:t> A CTD at 350 m depth fitted using the described climatology method to calculate the monthly-fit (black bars) and the monthly ranges (shaded areas). Flagged data is in red. (Bottom) A histogram of the flagged data by month for the time-series.</a:t>
            </a:r>
            <a:endParaRPr b="1"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/>
          <p:nvPr>
            <p:ph type="title"/>
          </p:nvPr>
        </p:nvSpPr>
        <p:spPr>
          <a:xfrm>
            <a:off x="1219510" y="0"/>
            <a:ext cx="21945000" cy="228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005087"/>
                </a:solidFill>
              </a:rPr>
              <a:t>Conclusions</a:t>
            </a:r>
            <a:endParaRPr b="1" sz="7200">
              <a:solidFill>
                <a:srgbClr val="005087"/>
              </a:solidFill>
            </a:endParaRPr>
          </a:p>
        </p:txBody>
      </p:sp>
      <p:pic>
        <p:nvPicPr>
          <p:cNvPr id="242" name="Google Shape;24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" y="11520000"/>
            <a:ext cx="24383520" cy="220932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1"/>
          <p:cNvSpPr txBox="1"/>
          <p:nvPr/>
        </p:nvSpPr>
        <p:spPr>
          <a:xfrm>
            <a:off x="914425" y="2289900"/>
            <a:ext cx="21945000" cy="84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QARTOD tests are a </a:t>
            </a:r>
            <a:r>
              <a:rPr lang="en-US" sz="3600"/>
              <a:t>valuable</a:t>
            </a:r>
            <a:r>
              <a:rPr lang="en-US" sz="3600"/>
              <a:t> tool for implementing automated data quality control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QARTOD tests require choices for thresholds, input values, etc in order to flag data. This make them responsive to the methods of determining the input values.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</a:rPr>
              <a:t>Gross Range Test:</a:t>
            </a:r>
            <a:endParaRPr b="1" sz="3600">
              <a:solidFill>
                <a:schemeClr val="dk1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Choice of </a:t>
            </a:r>
            <a:r>
              <a:rPr lang="en-US" sz="3600">
                <a:solidFill>
                  <a:schemeClr val="dk1"/>
                </a:solidFill>
              </a:rPr>
              <a:t>5-standard deviations </a:t>
            </a:r>
            <a:r>
              <a:rPr lang="en-US" sz="3600">
                <a:solidFill>
                  <a:schemeClr val="dk1"/>
                </a:solidFill>
              </a:rPr>
              <a:t>is sufficiently relaxed to not flag natural time series variability</a:t>
            </a:r>
            <a:endParaRPr sz="3600">
              <a:solidFill>
                <a:schemeClr val="dk1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Not currently impacted by freshening trend - but if trend continues will need to be updated.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</a:rPr>
              <a:t>Climatology Test:</a:t>
            </a:r>
            <a:endParaRPr b="1" sz="3600">
              <a:solidFill>
                <a:schemeClr val="dk1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Two-cycle harmonic captures seasonal variability well</a:t>
            </a:r>
            <a:endParaRPr sz="3600">
              <a:solidFill>
                <a:schemeClr val="dk1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Method of binning and calculating ranges will impact flag rates and if it flags natural phenomena</a:t>
            </a:r>
            <a:endParaRPr sz="3600">
              <a:solidFill>
                <a:schemeClr val="dk1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Short time-series are likely more sensitive to this as well 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 txBox="1"/>
          <p:nvPr>
            <p:ph idx="1" type="body"/>
          </p:nvPr>
        </p:nvSpPr>
        <p:spPr>
          <a:xfrm>
            <a:off x="1218950" y="1636125"/>
            <a:ext cx="22575000" cy="1104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Explore OOI Data with our new Data Explorer: </a:t>
            </a:r>
            <a:r>
              <a:rPr lang="en-US" sz="3600" u="sng">
                <a:solidFill>
                  <a:schemeClr val="hlink"/>
                </a:solidFill>
                <a:hlinkClick r:id="rId3"/>
              </a:rPr>
              <a:t>https://dataexplorer.oceanobservatories.org/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IOOS QARTOD Manuals: </a:t>
            </a:r>
            <a:r>
              <a:rPr lang="en-US" sz="3600" u="sng">
                <a:solidFill>
                  <a:schemeClr val="hlink"/>
                </a:solidFill>
                <a:hlinkClick r:id="rId4"/>
              </a:rPr>
              <a:t>https://ioos.noaa.gov/project/qartod/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QARTOD</a:t>
            </a:r>
            <a:r>
              <a:rPr lang="en-US" sz="3600"/>
              <a:t> code &amp; documentation (maintained by IOOS &amp; Axiom Data Science): </a:t>
            </a:r>
            <a:r>
              <a:rPr lang="en-US" sz="3600" u="sng">
                <a:solidFill>
                  <a:schemeClr val="hlink"/>
                </a:solidFill>
                <a:hlinkClick r:id="rId5"/>
              </a:rPr>
              <a:t>https://github.com/ioos/ioos_qc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OOI Discourse for questions and discussion: </a:t>
            </a:r>
            <a:r>
              <a:rPr lang="en-US" sz="3600" u="sng">
                <a:solidFill>
                  <a:schemeClr val="hlink"/>
                </a:solidFill>
                <a:hlinkClick r:id="rId6"/>
              </a:rPr>
              <a:t>https://discourse.oceanobservatories.org/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Notebooks used to prepare the data and figures in this presentation are available at </a:t>
            </a:r>
            <a:r>
              <a:rPr lang="en-US" sz="3600" u="sng">
                <a:solidFill>
                  <a:schemeClr val="hlink"/>
                </a:solidFill>
                <a:hlinkClick r:id="rId7"/>
              </a:rPr>
              <a:t>https://github.com/reedan88/Ocean-Sciences-2022</a:t>
            </a:r>
            <a:r>
              <a:rPr lang="en-US" sz="3600"/>
              <a:t> 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49" name="Google Shape;249;p32"/>
          <p:cNvSpPr/>
          <p:nvPr/>
        </p:nvSpPr>
        <p:spPr>
          <a:xfrm>
            <a:off x="1892753" y="10"/>
            <a:ext cx="20363400" cy="13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750" lIns="50750" spcFirstLastPara="1" rIns="50750" wrap="square" tIns="50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005087"/>
                </a:solidFill>
                <a:latin typeface="Calibri"/>
                <a:ea typeface="Calibri"/>
                <a:cs typeface="Calibri"/>
                <a:sym typeface="Calibri"/>
              </a:rPr>
              <a:t>Resources</a:t>
            </a:r>
            <a:endParaRPr b="0" i="0" sz="8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1219510" y="0"/>
            <a:ext cx="21945000" cy="228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8000">
                <a:solidFill>
                  <a:srgbClr val="005087"/>
                </a:solidFill>
                <a:latin typeface="Calibri"/>
                <a:ea typeface="Calibri"/>
                <a:cs typeface="Calibri"/>
                <a:sym typeface="Calibri"/>
              </a:rPr>
              <a:t>Outline</a:t>
            </a:r>
            <a:endParaRPr sz="8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1218950" y="1754375"/>
            <a:ext cx="21945000" cy="1044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520700" lvl="0" marL="457200" rtl="0" algn="l">
              <a:spcBef>
                <a:spcPts val="0"/>
              </a:spcBef>
              <a:spcAft>
                <a:spcPts val="0"/>
              </a:spcAft>
              <a:buSzPts val="4600"/>
              <a:buChar char="●"/>
            </a:pPr>
            <a:r>
              <a:rPr lang="en-US" sz="4600"/>
              <a:t>Introduction</a:t>
            </a:r>
            <a:endParaRPr sz="4600"/>
          </a:p>
          <a:p>
            <a:pPr indent="-520700" lvl="1" marL="914400" rtl="0" algn="l">
              <a:spcBef>
                <a:spcPts val="0"/>
              </a:spcBef>
              <a:spcAft>
                <a:spcPts val="0"/>
              </a:spcAft>
              <a:buSzPts val="4600"/>
              <a:buChar char="○"/>
            </a:pPr>
            <a:r>
              <a:rPr lang="en-US" sz="4600"/>
              <a:t>What is OOI</a:t>
            </a:r>
            <a:endParaRPr sz="4600"/>
          </a:p>
          <a:p>
            <a:pPr indent="-520700" lvl="1" marL="914400" rtl="0" algn="l">
              <a:spcBef>
                <a:spcPts val="0"/>
              </a:spcBef>
              <a:spcAft>
                <a:spcPts val="0"/>
              </a:spcAft>
              <a:buSzPts val="4600"/>
              <a:buChar char="○"/>
            </a:pPr>
            <a:r>
              <a:rPr lang="en-US" sz="4600"/>
              <a:t>Motivation</a:t>
            </a:r>
            <a:endParaRPr sz="4600"/>
          </a:p>
          <a:p>
            <a:pPr indent="-520700" lvl="1" marL="914400" rtl="0" algn="l">
              <a:spcBef>
                <a:spcPts val="0"/>
              </a:spcBef>
              <a:spcAft>
                <a:spcPts val="0"/>
              </a:spcAft>
              <a:buSzPts val="4600"/>
              <a:buChar char="○"/>
            </a:pPr>
            <a:r>
              <a:rPr lang="en-US" sz="4600"/>
              <a:t>Vocab</a:t>
            </a:r>
            <a:endParaRPr sz="4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00"/>
          </a:p>
          <a:p>
            <a:pPr indent="-520700" lvl="0" marL="457200" rtl="0" algn="l">
              <a:spcBef>
                <a:spcPts val="0"/>
              </a:spcBef>
              <a:spcAft>
                <a:spcPts val="0"/>
              </a:spcAft>
              <a:buSzPts val="4600"/>
              <a:buChar char="●"/>
            </a:pPr>
            <a:r>
              <a:rPr lang="en-US" sz="4600"/>
              <a:t>Methods</a:t>
            </a:r>
            <a:endParaRPr sz="4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00"/>
          </a:p>
          <a:p>
            <a:pPr indent="-520700" lvl="0" marL="457200" rtl="0" algn="l">
              <a:spcBef>
                <a:spcPts val="0"/>
              </a:spcBef>
              <a:spcAft>
                <a:spcPts val="0"/>
              </a:spcAft>
              <a:buSzPts val="4600"/>
              <a:buChar char="●"/>
            </a:pPr>
            <a:r>
              <a:rPr lang="en-US" sz="4600"/>
              <a:t>Results</a:t>
            </a:r>
            <a:endParaRPr sz="4600"/>
          </a:p>
          <a:p>
            <a:pPr indent="-520700" lvl="1" marL="914400" rtl="0" algn="l">
              <a:spcBef>
                <a:spcPts val="0"/>
              </a:spcBef>
              <a:spcAft>
                <a:spcPts val="0"/>
              </a:spcAft>
              <a:buSzPts val="4600"/>
              <a:buChar char="○"/>
            </a:pPr>
            <a:r>
              <a:rPr lang="en-US" sz="4600"/>
              <a:t>Gross Range Test</a:t>
            </a:r>
            <a:endParaRPr sz="4600"/>
          </a:p>
          <a:p>
            <a:pPr indent="-520700" lvl="1" marL="914400" rtl="0" algn="l">
              <a:spcBef>
                <a:spcPts val="0"/>
              </a:spcBef>
              <a:spcAft>
                <a:spcPts val="0"/>
              </a:spcAft>
              <a:buSzPts val="4600"/>
              <a:buChar char="○"/>
            </a:pPr>
            <a:r>
              <a:rPr lang="en-US" sz="4600"/>
              <a:t>Climatology Test</a:t>
            </a:r>
            <a:endParaRPr sz="4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00"/>
          </a:p>
          <a:p>
            <a:pPr indent="-520700" lvl="0" marL="457200" rtl="0" algn="l">
              <a:spcBef>
                <a:spcPts val="0"/>
              </a:spcBef>
              <a:spcAft>
                <a:spcPts val="0"/>
              </a:spcAft>
              <a:buSzPts val="4600"/>
              <a:buChar char="●"/>
            </a:pPr>
            <a:r>
              <a:rPr lang="en-US" sz="4600"/>
              <a:t>Conclusions</a:t>
            </a:r>
            <a:endParaRPr sz="4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00"/>
          </a:p>
          <a:p>
            <a:pPr indent="-520700" lvl="0" marL="457200" rtl="0" algn="l">
              <a:spcBef>
                <a:spcPts val="0"/>
              </a:spcBef>
              <a:spcAft>
                <a:spcPts val="0"/>
              </a:spcAft>
              <a:buSzPts val="4600"/>
              <a:buChar char="●"/>
            </a:pPr>
            <a:r>
              <a:rPr lang="en-US" sz="4600"/>
              <a:t>Resources</a:t>
            </a:r>
            <a:endParaRPr sz="4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3520" cy="13715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79720" y="12115440"/>
            <a:ext cx="986040" cy="986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92160" y="1646640"/>
            <a:ext cx="6680880" cy="1191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088600" y="660240"/>
            <a:ext cx="353160" cy="374544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3"/>
          <p:cNvSpPr/>
          <p:nvPr/>
        </p:nvSpPr>
        <p:spPr>
          <a:xfrm>
            <a:off x="1905120" y="6063480"/>
            <a:ext cx="11839680" cy="1077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750" lIns="50750" spcFirstLastPara="1" rIns="50750" wrap="square" tIns="507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479ED8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 b="0" i="0" sz="8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1874125" y="10"/>
            <a:ext cx="20363400" cy="13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750" lIns="50750" spcFirstLastPara="1" rIns="50750" wrap="square" tIns="50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005087"/>
                </a:solidFill>
                <a:latin typeface="Calibri"/>
                <a:ea typeface="Calibri"/>
                <a:cs typeface="Calibri"/>
                <a:sym typeface="Calibri"/>
              </a:rPr>
              <a:t>Motivation</a:t>
            </a:r>
            <a:endParaRPr b="1" sz="8000">
              <a:solidFill>
                <a:srgbClr val="0050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1083325" y="1523200"/>
            <a:ext cx="21945000" cy="1185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57200" lvl="0" marL="9144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-US" sz="3600"/>
              <a:t>QARTOD (Quality Assurance Real-Time Oceanographic Data) describes a series of tests for automated quality control of ocean data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-457200" lvl="0" marL="9144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-US" sz="3600"/>
              <a:t>QARTOD tests require inputs, values, and thresholds against which to check data</a:t>
            </a:r>
            <a:endParaRPr sz="3600"/>
          </a:p>
          <a:p>
            <a:pPr indent="-457200" lvl="1" marL="1371600" rtl="0" algn="l">
              <a:spcBef>
                <a:spcPts val="0"/>
              </a:spcBef>
              <a:spcAft>
                <a:spcPts val="0"/>
              </a:spcAft>
              <a:buSzPts val="3600"/>
              <a:buChar char="○"/>
            </a:pPr>
            <a:r>
              <a:rPr lang="en-US" sz="3600"/>
              <a:t>This means data QC is sensitive to choice of inputs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/>
          </a:p>
          <a:p>
            <a:pPr indent="-457200" lvl="0" marL="9144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b="1" lang="en-US" sz="3600"/>
              <a:t>Motivation:</a:t>
            </a:r>
            <a:r>
              <a:rPr lang="en-US" sz="3600"/>
              <a:t> </a:t>
            </a:r>
            <a:r>
              <a:rPr b="1" lang="en-US" sz="3600"/>
              <a:t>How well does OOI’s approach for QARTOD perform for quality control of OOI’s time series data?</a:t>
            </a:r>
            <a:r>
              <a:rPr b="1" lang="en-US" sz="3600"/>
              <a:t> </a:t>
            </a:r>
            <a:endParaRPr b="1" sz="3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/>
          </a:p>
          <a:p>
            <a:pPr indent="-457200" lvl="0" marL="9144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-US" sz="3600"/>
              <a:t>Use two physical phenomena to analyze </a:t>
            </a:r>
            <a:r>
              <a:rPr lang="en-US" sz="3600"/>
              <a:t>how well OOI’s fitting of QARTOD thresholds for </a:t>
            </a:r>
            <a:r>
              <a:rPr b="1" lang="en-US" sz="3600"/>
              <a:t>Gross Range</a:t>
            </a:r>
            <a:r>
              <a:rPr lang="en-US" sz="3600"/>
              <a:t> and </a:t>
            </a:r>
            <a:r>
              <a:rPr b="1" lang="en-US" sz="3600"/>
              <a:t>Climatology</a:t>
            </a:r>
            <a:r>
              <a:rPr lang="en-US" sz="3600"/>
              <a:t> performed with flagging data</a:t>
            </a:r>
            <a:r>
              <a:rPr lang="en-US" sz="3600"/>
              <a:t> </a:t>
            </a:r>
            <a:endParaRPr sz="3600"/>
          </a:p>
          <a:p>
            <a:pPr indent="-457200" lvl="1" marL="1371600" rtl="0" algn="l">
              <a:spcBef>
                <a:spcPts val="0"/>
              </a:spcBef>
              <a:spcAft>
                <a:spcPts val="0"/>
              </a:spcAft>
              <a:buSzPts val="3600"/>
              <a:buChar char="○"/>
            </a:pPr>
            <a:r>
              <a:rPr lang="en-US" sz="3600"/>
              <a:t>Case 1: Freshening of mid-water column in the Irminger Sea</a:t>
            </a:r>
            <a:endParaRPr sz="3600"/>
          </a:p>
          <a:p>
            <a:pPr indent="-457200" lvl="2" marL="1828800" rtl="0" algn="l">
              <a:spcBef>
                <a:spcPts val="0"/>
              </a:spcBef>
              <a:spcAft>
                <a:spcPts val="0"/>
              </a:spcAft>
              <a:buSzPts val="3600"/>
              <a:buChar char="■"/>
            </a:pPr>
            <a:r>
              <a:rPr lang="en-US" sz="3600"/>
              <a:t>Look at effect of fitting gross range thresholds to a long term trend?</a:t>
            </a:r>
            <a:endParaRPr sz="3600"/>
          </a:p>
          <a:p>
            <a:pPr indent="-457200" lvl="2" marL="1828800" rtl="0" algn="l">
              <a:spcBef>
                <a:spcPts val="0"/>
              </a:spcBef>
              <a:spcAft>
                <a:spcPts val="0"/>
              </a:spcAft>
              <a:buSzPts val="3600"/>
              <a:buChar char="■"/>
            </a:pPr>
            <a:r>
              <a:rPr lang="en-US" sz="3600"/>
              <a:t>Do the choices for fitting and thresholds accurately?</a:t>
            </a:r>
            <a:endParaRPr sz="3600"/>
          </a:p>
          <a:p>
            <a:pPr indent="-457200" lvl="1" marL="1371600" rtl="0" algn="l">
              <a:spcBef>
                <a:spcPts val="0"/>
              </a:spcBef>
              <a:spcAft>
                <a:spcPts val="0"/>
              </a:spcAft>
              <a:buSzPts val="3600"/>
              <a:buChar char="○"/>
            </a:pPr>
            <a:r>
              <a:rPr lang="en-US" sz="3600"/>
              <a:t>Case 2: Passage of an eddy across the Argentine Basin Array</a:t>
            </a:r>
            <a:endParaRPr sz="3600"/>
          </a:p>
          <a:p>
            <a:pPr indent="-457200" lvl="2" marL="1828800" rtl="0" algn="l">
              <a:spcBef>
                <a:spcPts val="0"/>
              </a:spcBef>
              <a:spcAft>
                <a:spcPts val="0"/>
              </a:spcAft>
              <a:buSzPts val="3600"/>
              <a:buChar char="■"/>
            </a:pPr>
            <a:r>
              <a:rPr lang="en-US" sz="3600"/>
              <a:t>How well does the climatology fitting respond to a large deviation in data? </a:t>
            </a:r>
            <a:endParaRPr sz="3600"/>
          </a:p>
          <a:p>
            <a:pPr indent="-457200" lvl="2" marL="1828800" rtl="0" algn="l">
              <a:spcBef>
                <a:spcPts val="0"/>
              </a:spcBef>
              <a:spcAft>
                <a:spcPts val="0"/>
              </a:spcAft>
              <a:buSzPts val="3600"/>
              <a:buChar char="■"/>
            </a:pPr>
            <a:r>
              <a:rPr lang="en-US" sz="3600"/>
              <a:t>Does it sufficiently capture the physical phenomena of the eddy with its flags?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1218950" y="1964975"/>
            <a:ext cx="21945000" cy="994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-US" sz="3600"/>
              <a:t>Array</a:t>
            </a:r>
            <a:endParaRPr sz="3600"/>
          </a:p>
          <a:p>
            <a:pPr indent="-457200" lvl="1" marL="914400" rtl="0" algn="l">
              <a:spcBef>
                <a:spcPts val="0"/>
              </a:spcBef>
              <a:spcAft>
                <a:spcPts val="0"/>
              </a:spcAft>
              <a:buSzPts val="3600"/>
              <a:buChar char="○"/>
            </a:pPr>
            <a:r>
              <a:rPr lang="en-US" sz="3600"/>
              <a:t>A collection of </a:t>
            </a:r>
            <a:r>
              <a:rPr lang="en-US" sz="3600">
                <a:solidFill>
                  <a:schemeClr val="dk1"/>
                </a:solidFill>
              </a:rPr>
              <a:t>moorings</a:t>
            </a:r>
            <a:r>
              <a:rPr lang="en-US" sz="3600"/>
              <a:t> and vehicles in a particular location (e.g. Global Irminger Array = Irminger Sea)</a:t>
            </a:r>
            <a:endParaRPr sz="3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-US" sz="3600"/>
              <a:t>Deployment</a:t>
            </a:r>
            <a:endParaRPr sz="3600"/>
          </a:p>
          <a:p>
            <a:pPr indent="-457200" lvl="1" marL="914400" rtl="0" algn="l">
              <a:spcBef>
                <a:spcPts val="0"/>
              </a:spcBef>
              <a:spcAft>
                <a:spcPts val="0"/>
              </a:spcAft>
              <a:buSzPts val="3600"/>
              <a:buChar char="○"/>
            </a:pPr>
            <a:r>
              <a:rPr lang="en-US" sz="3600"/>
              <a:t>A span of time a </a:t>
            </a:r>
            <a:r>
              <a:rPr lang="en-US" sz="3600">
                <a:solidFill>
                  <a:schemeClr val="dk1"/>
                </a:solidFill>
              </a:rPr>
              <a:t>mooring</a:t>
            </a:r>
            <a:r>
              <a:rPr lang="en-US" sz="3600"/>
              <a:t> or instrument were deployed and then recovered</a:t>
            </a:r>
            <a:endParaRPr sz="3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-US" sz="3600"/>
              <a:t>Reference Designator </a:t>
            </a:r>
            <a:r>
              <a:rPr lang="en-US" sz="3600"/>
              <a:t>(refdes)</a:t>
            </a:r>
            <a:endParaRPr sz="3600"/>
          </a:p>
          <a:p>
            <a:pPr indent="-457200" lvl="1" marL="914400" rtl="0" algn="l">
              <a:spcBef>
                <a:spcPts val="0"/>
              </a:spcBef>
              <a:spcAft>
                <a:spcPts val="0"/>
              </a:spcAft>
              <a:buSzPts val="3600"/>
              <a:buChar char="○"/>
            </a:pPr>
            <a:r>
              <a:rPr lang="en-US" sz="3600"/>
              <a:t>An ID which indicates a particular location on an array for a particular type of instrument</a:t>
            </a:r>
            <a:endParaRPr sz="3600"/>
          </a:p>
          <a:p>
            <a:pPr indent="-457200" lvl="1" marL="914400" rtl="0" algn="l">
              <a:spcBef>
                <a:spcPts val="0"/>
              </a:spcBef>
              <a:spcAft>
                <a:spcPts val="0"/>
              </a:spcAft>
              <a:buSzPts val="3600"/>
              <a:buChar char="○"/>
            </a:pPr>
            <a:r>
              <a:rPr lang="en-US" sz="3600"/>
              <a:t>Ex: GI01SUMO-RII11-02-CTDMOQ015= Global Irminger Surface Mooring - Instrument Riser - CTD (located at 350 m depth)</a:t>
            </a:r>
            <a:endParaRPr sz="3600"/>
          </a:p>
          <a:p>
            <a:pPr indent="-457200" lvl="1" marL="914400" rtl="0" algn="l">
              <a:spcBef>
                <a:spcPts val="0"/>
              </a:spcBef>
              <a:spcAft>
                <a:spcPts val="0"/>
              </a:spcAft>
              <a:buSzPts val="3600"/>
              <a:buChar char="○"/>
            </a:pPr>
            <a:r>
              <a:rPr lang="en-US" sz="3600"/>
              <a:t>A reference designator will have multiple deployments of different CTDs </a:t>
            </a:r>
            <a:r>
              <a:rPr i="1" lang="en-US" sz="3600"/>
              <a:t>at the same location</a:t>
            </a:r>
            <a:r>
              <a:rPr lang="en-US" sz="3600"/>
              <a:t> to make a timeseries</a:t>
            </a:r>
            <a:endParaRPr sz="3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</a:pPr>
            <a:r>
              <a:rPr lang="en-US" sz="3600">
                <a:solidFill>
                  <a:schemeClr val="dk1"/>
                </a:solidFill>
              </a:rPr>
              <a:t>QARTOD/QC Flags</a:t>
            </a:r>
            <a:endParaRPr sz="3600">
              <a:solidFill>
                <a:schemeClr val="dk1"/>
              </a:solidFill>
            </a:endParaRPr>
          </a:p>
          <a:p>
            <a:pPr indent="-457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</a:pPr>
            <a:r>
              <a:rPr lang="en-US" sz="3600">
                <a:solidFill>
                  <a:schemeClr val="dk1"/>
                </a:solidFill>
              </a:rPr>
              <a:t>Indicate the data quality of a given data-point</a:t>
            </a:r>
            <a:endParaRPr sz="3600">
              <a:solidFill>
                <a:schemeClr val="dk1"/>
              </a:solidFill>
            </a:endParaRPr>
          </a:p>
          <a:p>
            <a:pPr indent="-457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</a:pPr>
            <a:r>
              <a:rPr lang="en-US" sz="3600">
                <a:solidFill>
                  <a:schemeClr val="dk1"/>
                </a:solidFill>
              </a:rPr>
              <a:t>Definitions</a:t>
            </a:r>
            <a:endParaRPr sz="3600">
              <a:solidFill>
                <a:schemeClr val="dk1"/>
              </a:solidFill>
            </a:endParaRPr>
          </a:p>
          <a:p>
            <a:pPr indent="-457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■"/>
            </a:pPr>
            <a:r>
              <a:rPr lang="en-US" sz="3600">
                <a:solidFill>
                  <a:schemeClr val="dk1"/>
                </a:solidFill>
              </a:rPr>
              <a:t>1: Good</a:t>
            </a:r>
            <a:endParaRPr sz="3600">
              <a:solidFill>
                <a:schemeClr val="dk1"/>
              </a:solidFill>
            </a:endParaRPr>
          </a:p>
          <a:p>
            <a:pPr indent="-457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■"/>
            </a:pPr>
            <a:r>
              <a:rPr lang="en-US" sz="3600">
                <a:solidFill>
                  <a:schemeClr val="dk1"/>
                </a:solidFill>
              </a:rPr>
              <a:t>2: Not evaluated</a:t>
            </a:r>
            <a:endParaRPr sz="3600">
              <a:solidFill>
                <a:schemeClr val="dk1"/>
              </a:solidFill>
            </a:endParaRPr>
          </a:p>
          <a:p>
            <a:pPr indent="-457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■"/>
            </a:pPr>
            <a:r>
              <a:rPr lang="en-US" sz="3600">
                <a:solidFill>
                  <a:schemeClr val="dk1"/>
                </a:solidFill>
              </a:rPr>
              <a:t>3: Suspicious or Interesting</a:t>
            </a:r>
            <a:endParaRPr sz="3600">
              <a:solidFill>
                <a:schemeClr val="dk1"/>
              </a:solidFill>
            </a:endParaRPr>
          </a:p>
          <a:p>
            <a:pPr indent="-457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■"/>
            </a:pPr>
            <a:r>
              <a:rPr lang="en-US" sz="3600">
                <a:solidFill>
                  <a:schemeClr val="dk1"/>
                </a:solidFill>
              </a:rPr>
              <a:t>4: Bad</a:t>
            </a:r>
            <a:endParaRPr sz="3600">
              <a:solidFill>
                <a:schemeClr val="dk1"/>
              </a:solidFill>
            </a:endParaRPr>
          </a:p>
          <a:p>
            <a:pPr indent="-457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■"/>
            </a:pPr>
            <a:r>
              <a:rPr lang="en-US" sz="3600">
                <a:solidFill>
                  <a:schemeClr val="dk1"/>
                </a:solidFill>
              </a:rPr>
              <a:t>9: Missing</a:t>
            </a:r>
            <a:endParaRPr sz="3600"/>
          </a:p>
        </p:txBody>
      </p:sp>
      <p:sp>
        <p:nvSpPr>
          <p:cNvPr id="87" name="Google Shape;87;p17"/>
          <p:cNvSpPr txBox="1"/>
          <p:nvPr>
            <p:ph type="title"/>
          </p:nvPr>
        </p:nvSpPr>
        <p:spPr>
          <a:xfrm>
            <a:off x="1219510" y="0"/>
            <a:ext cx="21945000" cy="228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8000">
                <a:solidFill>
                  <a:srgbClr val="005087"/>
                </a:solidFill>
                <a:latin typeface="Calibri"/>
                <a:ea typeface="Calibri"/>
                <a:cs typeface="Calibri"/>
                <a:sym typeface="Calibri"/>
              </a:rPr>
              <a:t>Vocab</a:t>
            </a:r>
            <a:endParaRPr sz="8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E9F5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/>
          <p:nvPr/>
        </p:nvSpPr>
        <p:spPr>
          <a:xfrm>
            <a:off x="2099520" y="3418560"/>
            <a:ext cx="5958000" cy="25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Subhead</a:t>
            </a:r>
            <a:r>
              <a:rPr b="0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-US" sz="5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only </a:t>
            </a:r>
            <a:endParaRPr b="0" i="0" sz="5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" name="Google Shape;93;p18"/>
          <p:cNvGrpSpPr/>
          <p:nvPr/>
        </p:nvGrpSpPr>
        <p:grpSpPr>
          <a:xfrm>
            <a:off x="0" y="22675"/>
            <a:ext cx="10552250" cy="13715999"/>
            <a:chOff x="0" y="22675"/>
            <a:chExt cx="10552250" cy="13715999"/>
          </a:xfrm>
        </p:grpSpPr>
        <p:pic>
          <p:nvPicPr>
            <p:cNvPr id="94" name="Google Shape;94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22675"/>
              <a:ext cx="10552250" cy="9630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18"/>
            <p:cNvPicPr preferRelativeResize="0"/>
            <p:nvPr/>
          </p:nvPicPr>
          <p:blipFill rotWithShape="1">
            <a:blip r:embed="rId4">
              <a:alphaModFix/>
            </a:blip>
            <a:srcRect b="6260" l="0" r="0" t="10827"/>
            <a:stretch/>
          </p:blipFill>
          <p:spPr>
            <a:xfrm>
              <a:off x="0" y="3242758"/>
              <a:ext cx="4821734" cy="54947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8"/>
            <p:cNvPicPr preferRelativeResize="0"/>
            <p:nvPr/>
          </p:nvPicPr>
          <p:blipFill rotWithShape="1">
            <a:blip r:embed="rId5">
              <a:alphaModFix/>
            </a:blip>
            <a:srcRect b="2416" l="0" r="0" t="0"/>
            <a:stretch/>
          </p:blipFill>
          <p:spPr>
            <a:xfrm>
              <a:off x="4746435" y="9541186"/>
              <a:ext cx="5805815" cy="4196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8"/>
            <p:cNvPicPr preferRelativeResize="0"/>
            <p:nvPr/>
          </p:nvPicPr>
          <p:blipFill rotWithShape="1">
            <a:blip r:embed="rId6">
              <a:alphaModFix/>
            </a:blip>
            <a:srcRect b="10167" l="22156" r="53893" t="48542"/>
            <a:stretch/>
          </p:blipFill>
          <p:spPr>
            <a:xfrm>
              <a:off x="0" y="8743053"/>
              <a:ext cx="4820003" cy="4995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8" name="Google Shape;98;p18"/>
          <p:cNvSpPr/>
          <p:nvPr/>
        </p:nvSpPr>
        <p:spPr>
          <a:xfrm>
            <a:off x="10340050" y="408500"/>
            <a:ext cx="13696800" cy="13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750" lIns="50750" spcFirstLastPara="1" rIns="50750" wrap="square" tIns="50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005087"/>
                </a:solidFill>
                <a:latin typeface="Calibri"/>
                <a:ea typeface="Calibri"/>
                <a:cs typeface="Calibri"/>
                <a:sym typeface="Calibri"/>
              </a:rPr>
              <a:t>Ocean Observatories Initiative </a:t>
            </a:r>
            <a:endParaRPr b="0" i="0" sz="8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826159" y="12615120"/>
            <a:ext cx="893160" cy="89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0" y="11520000"/>
            <a:ext cx="24383520" cy="220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135400" y="12520080"/>
            <a:ext cx="901440" cy="90144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/>
          <p:nvPr/>
        </p:nvSpPr>
        <p:spPr>
          <a:xfrm>
            <a:off x="11290600" y="2578325"/>
            <a:ext cx="11795700" cy="100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7312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</a:pPr>
            <a:r>
              <a:rPr b="0" i="0" lang="en-US" sz="3200" u="none" cap="none" strike="noStrike">
                <a:latin typeface="Arial"/>
                <a:ea typeface="Arial"/>
                <a:cs typeface="Arial"/>
                <a:sym typeface="Arial"/>
              </a:rPr>
              <a:t>NSF-funded project for long-term (2</a:t>
            </a:r>
            <a:r>
              <a:rPr lang="en-US" sz="3200"/>
              <a:t>5</a:t>
            </a:r>
            <a:r>
              <a:rPr b="0" i="0" lang="en-US" sz="3200" u="none" cap="none" strike="noStrike">
                <a:latin typeface="Arial"/>
                <a:ea typeface="Arial"/>
                <a:cs typeface="Arial"/>
                <a:sym typeface="Arial"/>
              </a:rPr>
              <a:t> years) infrastructure for ocean observations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7312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</a:pPr>
            <a:r>
              <a:rPr lang="en-US" sz="3200"/>
              <a:t>Three main elements</a:t>
            </a:r>
            <a:r>
              <a:rPr b="0" i="0" lang="en-US" sz="3200" u="none" cap="none" strike="noStrike"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73119" lvl="1" marL="431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</a:pPr>
            <a:r>
              <a:rPr b="1" i="0" lang="en-US" sz="3200" u="none" cap="none" strike="noStrike"/>
              <a:t>Regional </a:t>
            </a:r>
            <a:r>
              <a:rPr b="1" lang="en-US" sz="3200"/>
              <a:t>Cabled Array</a:t>
            </a:r>
            <a:r>
              <a:rPr lang="en-US" sz="3200"/>
              <a:t> (RCA) </a:t>
            </a:r>
            <a:r>
              <a:rPr b="0" i="0" lang="en-US" sz="3200" u="none" cap="none" strike="noStrike">
                <a:latin typeface="Arial"/>
                <a:ea typeface="Arial"/>
                <a:cs typeface="Arial"/>
                <a:sym typeface="Arial"/>
              </a:rPr>
              <a:t>array 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73119" lvl="1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</a:pPr>
            <a:r>
              <a:rPr b="1" lang="en-US" sz="3200"/>
              <a:t>Endurance Array</a:t>
            </a:r>
            <a:r>
              <a:rPr lang="en-US" sz="3200"/>
              <a:t> (EA) </a:t>
            </a:r>
            <a:r>
              <a:rPr b="0" i="0" lang="en-US" sz="3200" u="none" cap="none" strike="noStrike">
                <a:latin typeface="Arial"/>
                <a:ea typeface="Arial"/>
                <a:cs typeface="Arial"/>
                <a:sym typeface="Arial"/>
              </a:rPr>
              <a:t>on the Oregon-Washington shelf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73119" lvl="1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</a:pPr>
            <a:r>
              <a:rPr b="1" i="0" lang="en-US" sz="3200" u="none" cap="none" strike="noStrike"/>
              <a:t>Coastal &amp; Global Scale Nodes</a:t>
            </a:r>
            <a:r>
              <a:rPr b="0" i="0" lang="en-US" sz="3200" u="none" cap="none" strike="noStrike">
                <a:latin typeface="Arial"/>
                <a:ea typeface="Arial"/>
                <a:cs typeface="Arial"/>
                <a:sym typeface="Arial"/>
              </a:rPr>
              <a:t> (CGSN) with moorings in the Irminger Sea, at Station Papa, in the Southern Ocean &amp; Argentine Basin (descoped), and </a:t>
            </a:r>
            <a:r>
              <a:rPr lang="en-US" sz="3200"/>
              <a:t>the Pioneer Array in the </a:t>
            </a:r>
            <a:r>
              <a:rPr b="0" i="0" lang="en-US" sz="3200" u="none" cap="none" strike="noStrike">
                <a:latin typeface="Arial"/>
                <a:ea typeface="Arial"/>
                <a:cs typeface="Arial"/>
                <a:sym typeface="Arial"/>
              </a:rPr>
              <a:t>mid-Atlantic bight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7312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</a:pPr>
            <a:r>
              <a:rPr b="0" i="0" lang="en-US" sz="3200" u="none" cap="none" strike="noStrike">
                <a:latin typeface="Arial"/>
                <a:ea typeface="Arial"/>
                <a:cs typeface="Arial"/>
                <a:sym typeface="Arial"/>
              </a:rPr>
              <a:t>CGSN </a:t>
            </a:r>
            <a:r>
              <a:rPr lang="en-US" sz="3200"/>
              <a:t>infrastructure includes: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73119" lvl="1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</a:pPr>
            <a:r>
              <a:rPr b="0" i="0" lang="en-US" sz="3200" u="none" cap="none" strike="noStrike">
                <a:latin typeface="Arial"/>
                <a:ea typeface="Arial"/>
                <a:cs typeface="Arial"/>
                <a:sym typeface="Arial"/>
              </a:rPr>
              <a:t>Surface moorings equipped with instruments on the buoy, at 7 m-</a:t>
            </a:r>
            <a:r>
              <a:rPr lang="en-US" sz="3200"/>
              <a:t>12 m</a:t>
            </a:r>
            <a:r>
              <a:rPr b="0" i="0" lang="en-US" sz="3200" u="none" cap="none" strike="noStrike">
                <a:latin typeface="Arial"/>
                <a:ea typeface="Arial"/>
                <a:cs typeface="Arial"/>
                <a:sym typeface="Arial"/>
              </a:rPr>
              <a:t> depth, along the mooring riser, and on the anchor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73119" lvl="1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</a:pPr>
            <a:r>
              <a:rPr b="0" i="0" lang="en-US" sz="3200" u="none" cap="none" strike="noStrike">
                <a:latin typeface="Arial"/>
                <a:ea typeface="Arial"/>
                <a:cs typeface="Arial"/>
                <a:sym typeface="Arial"/>
              </a:rPr>
              <a:t>Profiling moorings, with one or more wire following pro</a:t>
            </a:r>
            <a:r>
              <a:rPr lang="en-US" sz="3200"/>
              <a:t>filers and ADCPs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73119" lvl="1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</a:pPr>
            <a:r>
              <a:rPr b="0" i="0" lang="en-US" sz="3200" u="none" cap="none" strike="noStrike">
                <a:latin typeface="Arial"/>
                <a:ea typeface="Arial"/>
                <a:cs typeface="Arial"/>
                <a:sym typeface="Arial"/>
              </a:rPr>
              <a:t>Gliders (3 &amp; </a:t>
            </a:r>
            <a:r>
              <a:rPr lang="en-US" sz="3200"/>
              <a:t>12 </a:t>
            </a:r>
            <a:r>
              <a:rPr b="0" i="0" lang="en-US" sz="3200" u="none" cap="none" strike="noStrike">
                <a:latin typeface="Arial"/>
                <a:ea typeface="Arial"/>
                <a:cs typeface="Arial"/>
                <a:sym typeface="Arial"/>
              </a:rPr>
              <a:t>month deployments)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73119" lvl="1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</a:pPr>
            <a:r>
              <a:rPr b="0" i="0" lang="en-US" sz="3200" u="none" cap="none" strike="noStrike">
                <a:latin typeface="Arial"/>
                <a:ea typeface="Arial"/>
                <a:cs typeface="Arial"/>
                <a:sym typeface="Arial"/>
              </a:rPr>
              <a:t>AUVs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1122485" y="0"/>
            <a:ext cx="21945000" cy="228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7200">
                <a:solidFill>
                  <a:srgbClr val="005087"/>
                </a:solidFill>
              </a:rPr>
              <a:t>Global Array</a:t>
            </a:r>
            <a:endParaRPr b="1" sz="7200">
              <a:solidFill>
                <a:srgbClr val="0050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4525" y="1853250"/>
            <a:ext cx="9423425" cy="63454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450" y="1774150"/>
            <a:ext cx="8052651" cy="872022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3725" y="5844800"/>
            <a:ext cx="7043200" cy="7043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/>
          <p:nvPr/>
        </p:nvSpPr>
        <p:spPr>
          <a:xfrm>
            <a:off x="2010403" y="10"/>
            <a:ext cx="20363400" cy="13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750" lIns="50750" spcFirstLastPara="1" rIns="50750" wrap="square" tIns="50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005087"/>
                </a:solidFill>
                <a:latin typeface="Calibri"/>
                <a:ea typeface="Calibri"/>
                <a:cs typeface="Calibri"/>
                <a:sym typeface="Calibri"/>
              </a:rPr>
              <a:t>Global Moorings</a:t>
            </a:r>
            <a:endParaRPr b="0" i="0" sz="8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9046725" y="1945525"/>
            <a:ext cx="612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 rotWithShape="1">
          <a:blip r:embed="rId3">
            <a:alphaModFix/>
          </a:blip>
          <a:srcRect b="20385" l="8851" r="5875" t="3689"/>
          <a:stretch/>
        </p:blipFill>
        <p:spPr>
          <a:xfrm>
            <a:off x="15341875" y="1771400"/>
            <a:ext cx="8831976" cy="10173199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8" name="Google Shape;118;p20"/>
          <p:cNvPicPr preferRelativeResize="0"/>
          <p:nvPr/>
        </p:nvPicPr>
        <p:blipFill rotWithShape="1">
          <a:blip r:embed="rId4">
            <a:alphaModFix/>
          </a:blip>
          <a:srcRect b="0" l="10711" r="10703" t="0"/>
          <a:stretch/>
        </p:blipFill>
        <p:spPr>
          <a:xfrm>
            <a:off x="86100" y="1321200"/>
            <a:ext cx="9131025" cy="116267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28963" y="7199475"/>
            <a:ext cx="5963924" cy="625107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48589" y="1321200"/>
            <a:ext cx="6924675" cy="5715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/>
          <p:nvPr/>
        </p:nvSpPr>
        <p:spPr>
          <a:xfrm>
            <a:off x="2010300" y="10"/>
            <a:ext cx="20363400" cy="13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750" lIns="50750" spcFirstLastPara="1" rIns="50750" wrap="square" tIns="50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005087"/>
                </a:solidFill>
                <a:latin typeface="Calibri"/>
                <a:ea typeface="Calibri"/>
                <a:cs typeface="Calibri"/>
                <a:sym typeface="Calibri"/>
              </a:rPr>
              <a:t>Data Source: Data Explorer</a:t>
            </a:r>
            <a:endParaRPr b="0" i="0" sz="8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1219500" y="11135800"/>
            <a:ext cx="21945000" cy="627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Direct data download via ERDDAP server: </a:t>
            </a:r>
            <a:endParaRPr sz="4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https://erddap.dataexplorer.oceanobservatories.org/erddap</a:t>
            </a:r>
            <a:endParaRPr sz="4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pic>
        <p:nvPicPr>
          <p:cNvPr id="127" name="Google Shape;127;p21"/>
          <p:cNvPicPr preferRelativeResize="0"/>
          <p:nvPr/>
        </p:nvPicPr>
        <p:blipFill rotWithShape="1">
          <a:blip r:embed="rId3">
            <a:alphaModFix/>
          </a:blip>
          <a:srcRect b="6190" l="0" r="0" t="9243"/>
          <a:stretch/>
        </p:blipFill>
        <p:spPr>
          <a:xfrm>
            <a:off x="947125" y="1321200"/>
            <a:ext cx="12506350" cy="8219526"/>
          </a:xfrm>
          <a:prstGeom prst="rect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8" name="Google Shape;128;p21"/>
          <p:cNvPicPr preferRelativeResize="0"/>
          <p:nvPr/>
        </p:nvPicPr>
        <p:blipFill rotWithShape="1">
          <a:blip r:embed="rId4">
            <a:alphaModFix/>
          </a:blip>
          <a:srcRect b="0" l="11341" r="11349" t="0"/>
          <a:stretch/>
        </p:blipFill>
        <p:spPr>
          <a:xfrm>
            <a:off x="4893325" y="2916275"/>
            <a:ext cx="12506349" cy="8219527"/>
          </a:xfrm>
          <a:prstGeom prst="rect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9" name="Google Shape;129;p21"/>
          <p:cNvPicPr preferRelativeResize="0"/>
          <p:nvPr/>
        </p:nvPicPr>
        <p:blipFill rotWithShape="1">
          <a:blip r:embed="rId5">
            <a:alphaModFix/>
          </a:blip>
          <a:srcRect b="0" l="2390" r="2390" t="0"/>
          <a:stretch/>
        </p:blipFill>
        <p:spPr>
          <a:xfrm>
            <a:off x="11096325" y="1798300"/>
            <a:ext cx="12506350" cy="8219527"/>
          </a:xfrm>
          <a:prstGeom prst="rect">
            <a:avLst/>
          </a:prstGeom>
          <a:noFill/>
          <a:ln cap="flat" cmpd="sng" w="1905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/>
          <p:nvPr/>
        </p:nvSpPr>
        <p:spPr>
          <a:xfrm>
            <a:off x="2010300" y="10"/>
            <a:ext cx="20363400" cy="13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750" lIns="50750" spcFirstLastPara="1" rIns="50750" wrap="square" tIns="50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005087"/>
                </a:solidFill>
                <a:latin typeface="Calibri"/>
                <a:ea typeface="Calibri"/>
                <a:cs typeface="Calibri"/>
                <a:sym typeface="Calibri"/>
              </a:rPr>
              <a:t>Methods</a:t>
            </a:r>
            <a:endParaRPr b="0" i="0" sz="8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2"/>
          <p:cNvSpPr txBox="1"/>
          <p:nvPr>
            <p:ph idx="1" type="body"/>
          </p:nvPr>
        </p:nvSpPr>
        <p:spPr>
          <a:xfrm>
            <a:off x="1472400" y="1641600"/>
            <a:ext cx="21945000" cy="1085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OOI Implementation of IOOS QC QARTOD library (github link)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Applied to data on a </a:t>
            </a:r>
            <a:r>
              <a:rPr lang="en-US" sz="3600"/>
              <a:t>reference designator by reference designator basis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/>
              <a:t>Gross Range</a:t>
            </a:r>
            <a:endParaRPr b="1" sz="3600"/>
          </a:p>
          <a:p>
            <a:pPr indent="-457200" lvl="0" marL="13716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Define “bad” data based on calibration or mechanical properties of the sensor</a:t>
            </a:r>
            <a:endParaRPr sz="3600"/>
          </a:p>
          <a:p>
            <a:pPr indent="-457200" lvl="0" marL="13716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Fit a mean to the available dataset</a:t>
            </a:r>
            <a:endParaRPr sz="3600"/>
          </a:p>
          <a:p>
            <a:pPr indent="-457200" lvl="0" marL="13716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Calculate the standard deviation of the dataset</a:t>
            </a:r>
            <a:endParaRPr sz="3600"/>
          </a:p>
          <a:p>
            <a:pPr indent="-457200" lvl="0" marL="13716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Define </a:t>
            </a:r>
            <a:r>
              <a:rPr lang="en-US" sz="3600"/>
              <a:t>“suspect/interesting”</a:t>
            </a:r>
            <a:r>
              <a:rPr lang="en-US" sz="3600"/>
              <a:t> data based on mean +/- 5-standard deviations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/>
              <a:t>Climatology</a:t>
            </a:r>
            <a:endParaRPr b="1" sz="3600"/>
          </a:p>
          <a:p>
            <a:pPr indent="-457200" lvl="0" marL="9144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-US" sz="3600"/>
              <a:t>Calculated using a 2-cycle harmonic fit to monthly-averaged data for the entire available timeseries:</a:t>
            </a:r>
            <a:endParaRPr sz="3600"/>
          </a:p>
          <a:p>
            <a:pPr indent="-457200" lvl="0" marL="18288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Get all available data for a reference designator</a:t>
            </a:r>
            <a:endParaRPr sz="3600"/>
          </a:p>
          <a:p>
            <a:pPr indent="-457200" lvl="0" marL="18288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Bin the data into year-month bins and take the average</a:t>
            </a:r>
            <a:endParaRPr sz="3600"/>
          </a:p>
          <a:p>
            <a:pPr indent="-457200" lvl="0" marL="18288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Fit the average with a two-cycle harmonic to get monthly fit</a:t>
            </a:r>
            <a:endParaRPr sz="3600"/>
          </a:p>
          <a:p>
            <a:pPr indent="-457200" lvl="0" marL="18288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Group the data by month and calculate monthly standard deviation</a:t>
            </a:r>
            <a:endParaRPr sz="3600"/>
          </a:p>
          <a:p>
            <a:pPr indent="-457200" lvl="0" marL="18288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Calculate monthly ranges as monthly fit +/- two monthly standard deviations</a:t>
            </a:r>
            <a:endParaRPr sz="3600"/>
          </a:p>
          <a:p>
            <a:pPr indent="-457200" lvl="0" marL="9144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-US" sz="3600"/>
              <a:t>“Suspect/interesting” data is data which falls outside of the monthly span - don’t </a:t>
            </a:r>
            <a:r>
              <a:rPr lang="en-US" sz="3600"/>
              <a:t>define “bad” data</a:t>
            </a:r>
            <a:endParaRPr sz="3600"/>
          </a:p>
          <a:p>
            <a:pPr indent="-457200" lvl="0" marL="9144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-US" sz="3600"/>
              <a:t>For profilers/vehicles - break down fits based on standard depth bins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